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80"/>
  </p:notesMasterIdLst>
  <p:sldIdLst>
    <p:sldId id="256" r:id="rId2"/>
    <p:sldId id="274" r:id="rId3"/>
    <p:sldId id="1538" r:id="rId4"/>
    <p:sldId id="316" r:id="rId5"/>
    <p:sldId id="317" r:id="rId6"/>
    <p:sldId id="290" r:id="rId7"/>
    <p:sldId id="1551" r:id="rId8"/>
    <p:sldId id="269" r:id="rId9"/>
    <p:sldId id="1553" r:id="rId10"/>
    <p:sldId id="1552" r:id="rId11"/>
    <p:sldId id="1554" r:id="rId12"/>
    <p:sldId id="323" r:id="rId13"/>
    <p:sldId id="324" r:id="rId14"/>
    <p:sldId id="1584" r:id="rId15"/>
    <p:sldId id="325" r:id="rId16"/>
    <p:sldId id="326" r:id="rId17"/>
    <p:sldId id="327" r:id="rId18"/>
    <p:sldId id="328" r:id="rId19"/>
    <p:sldId id="272" r:id="rId20"/>
    <p:sldId id="1581" r:id="rId21"/>
    <p:sldId id="332" r:id="rId22"/>
    <p:sldId id="276" r:id="rId23"/>
    <p:sldId id="329" r:id="rId24"/>
    <p:sldId id="330" r:id="rId25"/>
    <p:sldId id="331" r:id="rId26"/>
    <p:sldId id="333" r:id="rId27"/>
    <p:sldId id="334" r:id="rId28"/>
    <p:sldId id="283" r:id="rId29"/>
    <p:sldId id="284" r:id="rId30"/>
    <p:sldId id="1580" r:id="rId31"/>
    <p:sldId id="1579" r:id="rId32"/>
    <p:sldId id="1562" r:id="rId33"/>
    <p:sldId id="1563" r:id="rId34"/>
    <p:sldId id="287" r:id="rId35"/>
    <p:sldId id="1565" r:id="rId36"/>
    <p:sldId id="1566" r:id="rId37"/>
    <p:sldId id="1567" r:id="rId38"/>
    <p:sldId id="1582" r:id="rId39"/>
    <p:sldId id="1572" r:id="rId40"/>
    <p:sldId id="291" r:id="rId41"/>
    <p:sldId id="1573" r:id="rId42"/>
    <p:sldId id="294" r:id="rId43"/>
    <p:sldId id="295" r:id="rId44"/>
    <p:sldId id="296" r:id="rId45"/>
    <p:sldId id="297" r:id="rId46"/>
    <p:sldId id="271" r:id="rId47"/>
    <p:sldId id="1583" r:id="rId48"/>
    <p:sldId id="335" r:id="rId49"/>
    <p:sldId id="341" r:id="rId50"/>
    <p:sldId id="1559" r:id="rId51"/>
    <p:sldId id="1275" r:id="rId52"/>
    <p:sldId id="1279" r:id="rId53"/>
    <p:sldId id="1280" r:id="rId54"/>
    <p:sldId id="1281" r:id="rId55"/>
    <p:sldId id="1586" r:id="rId56"/>
    <p:sldId id="1555" r:id="rId57"/>
    <p:sldId id="1556" r:id="rId58"/>
    <p:sldId id="1557" r:id="rId59"/>
    <p:sldId id="1558" r:id="rId60"/>
    <p:sldId id="1560" r:id="rId61"/>
    <p:sldId id="302" r:id="rId62"/>
    <p:sldId id="342" r:id="rId63"/>
    <p:sldId id="343" r:id="rId64"/>
    <p:sldId id="299" r:id="rId65"/>
    <p:sldId id="300" r:id="rId66"/>
    <p:sldId id="301" r:id="rId67"/>
    <p:sldId id="1575" r:id="rId68"/>
    <p:sldId id="315" r:id="rId69"/>
    <p:sldId id="305" r:id="rId70"/>
    <p:sldId id="307" r:id="rId71"/>
    <p:sldId id="320" r:id="rId72"/>
    <p:sldId id="298" r:id="rId73"/>
    <p:sldId id="321" r:id="rId74"/>
    <p:sldId id="322" r:id="rId75"/>
    <p:sldId id="1576" r:id="rId76"/>
    <p:sldId id="1577" r:id="rId77"/>
    <p:sldId id="406" r:id="rId78"/>
    <p:sldId id="157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B46583-88A4-6D48-8C1E-23CFAC99C575}">
          <p14:sldIdLst>
            <p14:sldId id="256"/>
            <p14:sldId id="274"/>
            <p14:sldId id="1538"/>
            <p14:sldId id="316"/>
            <p14:sldId id="317"/>
            <p14:sldId id="290"/>
            <p14:sldId id="1551"/>
            <p14:sldId id="269"/>
          </p14:sldIdLst>
        </p14:section>
        <p14:section name="HMD" id="{69CBB63B-602D-8F42-ACFE-2E5AC687F419}">
          <p14:sldIdLst>
            <p14:sldId id="1553"/>
            <p14:sldId id="1552"/>
            <p14:sldId id="1554"/>
            <p14:sldId id="323"/>
            <p14:sldId id="324"/>
            <p14:sldId id="1584"/>
            <p14:sldId id="325"/>
            <p14:sldId id="326"/>
            <p14:sldId id="327"/>
            <p14:sldId id="328"/>
            <p14:sldId id="272"/>
            <p14:sldId id="1581"/>
            <p14:sldId id="332"/>
            <p14:sldId id="276"/>
            <p14:sldId id="329"/>
            <p14:sldId id="330"/>
            <p14:sldId id="331"/>
            <p14:sldId id="333"/>
            <p14:sldId id="334"/>
            <p14:sldId id="283"/>
            <p14:sldId id="284"/>
            <p14:sldId id="1580"/>
            <p14:sldId id="1579"/>
            <p14:sldId id="1562"/>
            <p14:sldId id="1563"/>
            <p14:sldId id="287"/>
            <p14:sldId id="1565"/>
            <p14:sldId id="1566"/>
            <p14:sldId id="1567"/>
            <p14:sldId id="1582"/>
            <p14:sldId id="1572"/>
            <p14:sldId id="291"/>
            <p14:sldId id="1573"/>
            <p14:sldId id="294"/>
            <p14:sldId id="295"/>
            <p14:sldId id="296"/>
            <p14:sldId id="297"/>
            <p14:sldId id="271"/>
            <p14:sldId id="1583"/>
          </p14:sldIdLst>
        </p14:section>
        <p14:section name="Projection" id="{B58DFB27-DD2C-514B-AF63-4D6287DC42FE}">
          <p14:sldIdLst>
            <p14:sldId id="335"/>
            <p14:sldId id="341"/>
            <p14:sldId id="1559"/>
            <p14:sldId id="1275"/>
            <p14:sldId id="1279"/>
            <p14:sldId id="1280"/>
            <p14:sldId id="1281"/>
            <p14:sldId id="1586"/>
            <p14:sldId id="1555"/>
            <p14:sldId id="1556"/>
            <p14:sldId id="1557"/>
            <p14:sldId id="1558"/>
            <p14:sldId id="1560"/>
            <p14:sldId id="302"/>
            <p14:sldId id="342"/>
            <p14:sldId id="343"/>
            <p14:sldId id="299"/>
            <p14:sldId id="300"/>
            <p14:sldId id="301"/>
            <p14:sldId id="1575"/>
            <p14:sldId id="315"/>
            <p14:sldId id="305"/>
            <p14:sldId id="307"/>
            <p14:sldId id="320"/>
            <p14:sldId id="298"/>
            <p14:sldId id="321"/>
            <p14:sldId id="322"/>
            <p14:sldId id="1576"/>
            <p14:sldId id="1577"/>
            <p14:sldId id="406"/>
            <p14:sldId id="15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60"/>
    <p:restoredTop sz="86259"/>
  </p:normalViewPr>
  <p:slideViewPr>
    <p:cSldViewPr>
      <p:cViewPr varScale="1">
        <p:scale>
          <a:sx n="100" d="100"/>
          <a:sy n="100" d="100"/>
        </p:scale>
        <p:origin x="9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453C1D-A970-BB42-B12C-30ACA46A4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71E58-A8B5-C749-A351-C05A54908181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AC3983FB-E2BE-5445-B515-1A0D29B58A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0022694-85DC-CE42-A391-D79A69363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029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671B6D0-2089-9141-B7EC-7100B2FE1D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A59B4-C4C8-1E47-BE21-1F8133096519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B6057381-088C-3A45-8155-B6339FD861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55BF105B-F611-8845-816D-1930A1BBE1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89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FAFC6A-3CD8-CD4C-AB57-6F1BD15E17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4DDF7E-4D8C-9348-8F10-7ADCFBB8C67F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FA21F1E6-BA8D-6949-BDF7-E70515B0AA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E15B73DF-24D2-D049-B1CE-B5139E9EF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503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AA86C20-4E6E-6046-8263-690BB3D71D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6076-2813-A440-9B61-8D008BCDB735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542DB911-DDB3-3947-ABEF-DA8E6983E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4EF3CAF-6B5F-BD4E-BC9B-6BF30D5F9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10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D224692-261E-0E44-A865-77112B4F23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197E9F-612B-DC42-814E-4F1A453A37B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5D72C81E-B9ED-004C-BD82-8B741B6208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AEAD35F8-6254-0741-BE9B-D7005EE9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35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A109F9-CF6A-D84D-A3D0-24BED8CF8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63329-AA08-CD4F-9C4A-B237DCEEB3AE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B1D34967-2117-7247-9758-899043ECD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2D92D6D4-4839-C445-845D-6686EEAF5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63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93982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30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07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15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411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2" r:id="rId2"/>
    <p:sldLayoutId id="2147483773" r:id="rId3"/>
    <p:sldLayoutId id="2147483774" r:id="rId4"/>
    <p:sldLayoutId id="2147483775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hyperlink" Target="https://www.vive.com/us/product/vive-pro/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l44JFtDo0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l44JFtDo0E?feature=oembed" TargetMode="Externa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hyperlink" Target="https://www.microsoft.com/hololens" TargetMode="External"/><Relationship Id="rId7" Type="http://schemas.openxmlformats.org/officeDocument/2006/relationships/image" Target="../media/image63.jpg"/><Relationship Id="rId2" Type="http://schemas.openxmlformats.org/officeDocument/2006/relationships/hyperlink" Target="https://epson.com/moverio-augmented-reality-smart-glasses-for-drone-fly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jpg"/><Relationship Id="rId5" Type="http://schemas.openxmlformats.org/officeDocument/2006/relationships/hyperlink" Target="https://www.mirareality.com/" TargetMode="External"/><Relationship Id="rId10" Type="http://schemas.openxmlformats.org/officeDocument/2006/relationships/image" Target="../media/image66.jpg"/><Relationship Id="rId4" Type="http://schemas.openxmlformats.org/officeDocument/2006/relationships/hyperlink" Target="https://www.metavision.com/" TargetMode="External"/><Relationship Id="rId9" Type="http://schemas.openxmlformats.org/officeDocument/2006/relationships/image" Target="../media/image6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1W29w63W4g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1W29w63W4g?feature=oembed" TargetMode="Externa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KNv505sYA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KNv505sYAM?start=8&amp;feature=oembed" TargetMode="Externa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2MtI7asLcA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2MtI7asLcA?feature=oembed" TargetMode="Externa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YPWaMsars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YPWaMsarss?feature=oembed" TargetMode="Externa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8.jpg"/><Relationship Id="rId7" Type="http://schemas.openxmlformats.org/officeDocument/2006/relationships/image" Target="../media/image81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20.png"/><Relationship Id="rId9" Type="http://schemas.openxmlformats.org/officeDocument/2006/relationships/image" Target="../media/image8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arkvision.com/articles/eye-resolution.html" TargetMode="External"/><Relationship Id="rId2" Type="http://schemas.openxmlformats.org/officeDocument/2006/relationships/hyperlink" Target="http://doc-ok.org/?p=141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hyperlink" Target="http://wolfcrow.com/blog/notes-by-dr-optoglass-the-resolution-of-the-human-eye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Bs-OGDoPD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Bs-OGDoPDY?feature=oembed" TargetMode="Externa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9N1w8PmD1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9N1w8PmD1E?feature=oembed" TargetMode="Externa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iah-blsw_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iah-blsw_U?feature=oembed" TargetMode="External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OI5UW9khoQ?t=47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OI5UW9khoQ?start=47&amp;feature=oembed" TargetMode="External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Display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0AC378-72AD-DC40-B047-0146F23ED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457200"/>
            <a:ext cx="6558299" cy="5867400"/>
          </a:xfrm>
        </p:spPr>
        <p:txBody>
          <a:bodyPr>
            <a:normAutofit/>
          </a:bodyPr>
          <a:lstStyle/>
          <a:p>
            <a:r>
              <a:rPr lang="en-US" dirty="0"/>
              <a:t>Focal Distance</a:t>
            </a:r>
          </a:p>
          <a:p>
            <a:pPr lvl="1"/>
            <a:r>
              <a:rPr lang="en-US" dirty="0"/>
              <a:t>O</a:t>
            </a:r>
            <a:r>
              <a:rPr lang="en-US" altLang="en-US" dirty="0"/>
              <a:t>ptics between the image plane and the user’s eye produce a virtual image farther away from the eye</a:t>
            </a:r>
          </a:p>
          <a:p>
            <a:pPr lvl="2"/>
            <a:r>
              <a:rPr lang="en-US" altLang="en-US" dirty="0"/>
              <a:t>Reduces accommodative effort</a:t>
            </a:r>
          </a:p>
          <a:p>
            <a:pPr lvl="2"/>
            <a:r>
              <a:rPr lang="en-US" altLang="en-US" dirty="0"/>
              <a:t>Ideally out a few meters to help cancel convergence/accommodative rivalry</a:t>
            </a:r>
          </a:p>
          <a:p>
            <a:pPr lvl="2"/>
            <a:r>
              <a:rPr lang="en-US" altLang="en-US" dirty="0"/>
              <a:t>Optics magnify pixel granularity!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95C6E-333B-9B4B-AB16-D06514EBB63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F6967EF-5253-8944-A5BE-E819D54E7419}"/>
              </a:ext>
            </a:extLst>
          </p:cNvPr>
          <p:cNvGrpSpPr>
            <a:grpSpLocks/>
          </p:cNvGrpSpPr>
          <p:nvPr/>
        </p:nvGrpSpPr>
        <p:grpSpPr bwMode="auto">
          <a:xfrm>
            <a:off x="7054800" y="1905000"/>
            <a:ext cx="4984800" cy="3365500"/>
            <a:chOff x="34" y="0"/>
            <a:chExt cx="4464" cy="3016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DEC68CF3-4D5F-6045-9158-69DC208E6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" y="0"/>
              <a:ext cx="3496" cy="3016"/>
              <a:chOff x="0" y="0"/>
              <a:chExt cx="3496" cy="3016"/>
            </a:xfrm>
          </p:grpSpPr>
          <p:sp>
            <p:nvSpPr>
              <p:cNvPr id="15" name="Line 6">
                <a:extLst>
                  <a:ext uri="{FF2B5EF4-FFF2-40B4-BE49-F238E27FC236}">
                    <a16:creationId xmlns:a16="http://schemas.microsoft.com/office/drawing/2014/main" id="{8E98A064-E80B-3D49-B84A-5DEADDA50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2" y="1023"/>
                <a:ext cx="0" cy="88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" name="Group 7">
                <a:extLst>
                  <a:ext uri="{FF2B5EF4-FFF2-40B4-BE49-F238E27FC236}">
                    <a16:creationId xmlns:a16="http://schemas.microsoft.com/office/drawing/2014/main" id="{636719DC-72CA-EF4F-BE46-AE42E19C54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52"/>
                <a:ext cx="1008" cy="1000"/>
                <a:chOff x="0" y="0"/>
                <a:chExt cx="1008" cy="1000"/>
              </a:xfrm>
            </p:grpSpPr>
            <p:sp>
              <p:nvSpPr>
                <p:cNvPr id="26" name="AutoShape 8">
                  <a:extLst>
                    <a:ext uri="{FF2B5EF4-FFF2-40B4-BE49-F238E27FC236}">
                      <a16:creationId xmlns:a16="http://schemas.microsoft.com/office/drawing/2014/main" id="{C7FF8A53-DA2F-2542-8B3B-8AF3312E5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" y="104"/>
                  <a:ext cx="800" cy="8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  <a:moveTo>
                        <a:pt x="16796" y="2882"/>
                      </a:moveTo>
                    </a:path>
                  </a:pathLst>
                </a:custGeom>
                <a:solidFill>
                  <a:srgbClr val="BFBFBF">
                    <a:alpha val="58823"/>
                  </a:srgbClr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Rectangle 9">
                  <a:extLst>
                    <a:ext uri="{FF2B5EF4-FFF2-40B4-BE49-F238E27FC236}">
                      <a16:creationId xmlns:a16="http://schemas.microsoft.com/office/drawing/2014/main" id="{DB29A82A-E801-594A-A5EB-65E80FF415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00" cy="1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AutoShape 10">
                <a:extLst>
                  <a:ext uri="{FF2B5EF4-FFF2-40B4-BE49-F238E27FC236}">
                    <a16:creationId xmlns:a16="http://schemas.microsoft.com/office/drawing/2014/main" id="{DF17140D-9F49-7B4A-AC70-99A2D3E48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" y="1384"/>
                <a:ext cx="136" cy="136"/>
              </a:xfrm>
              <a:custGeom>
                <a:avLst/>
                <a:gdLst/>
                <a:ahLst/>
                <a:cxnLst/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4F00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A3C9AAC5-F9C7-BB49-B882-C5F6D3282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" y="0"/>
                <a:ext cx="3192" cy="144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2">
                <a:extLst>
                  <a:ext uri="{FF2B5EF4-FFF2-40B4-BE49-F238E27FC236}">
                    <a16:creationId xmlns:a16="http://schemas.microsoft.com/office/drawing/2014/main" id="{3665A686-4492-4846-9BFB-53FA0A99C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16" y="1447"/>
                <a:ext cx="3280" cy="1569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3">
                <a:extLst>
                  <a:ext uri="{FF2B5EF4-FFF2-40B4-BE49-F238E27FC236}">
                    <a16:creationId xmlns:a16="http://schemas.microsoft.com/office/drawing/2014/main" id="{76721454-E078-894D-9766-51FFFBC0F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93"/>
                <a:ext cx="0" cy="285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4">
                <a:extLst>
                  <a:ext uri="{FF2B5EF4-FFF2-40B4-BE49-F238E27FC236}">
                    <a16:creationId xmlns:a16="http://schemas.microsoft.com/office/drawing/2014/main" id="{C19FA242-4357-2545-B16D-332AFC42F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0" y="1048"/>
                <a:ext cx="776" cy="1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id="{5EF21965-CD3F-3947-A1BF-E34925FB6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00" y="1728"/>
                <a:ext cx="768" cy="1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6">
                <a:extLst>
                  <a:ext uri="{FF2B5EF4-FFF2-40B4-BE49-F238E27FC236}">
                    <a16:creationId xmlns:a16="http://schemas.microsoft.com/office/drawing/2014/main" id="{1D563133-96B5-0246-AE48-94F9C088E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00" y="1664"/>
                <a:ext cx="768" cy="1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7">
                <a:extLst>
                  <a:ext uri="{FF2B5EF4-FFF2-40B4-BE49-F238E27FC236}">
                    <a16:creationId xmlns:a16="http://schemas.microsoft.com/office/drawing/2014/main" id="{4D86E3C2-FE46-9941-8CE3-47F372B0B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1592" y="1864"/>
                <a:ext cx="1608" cy="9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8">
                <a:extLst>
                  <a:ext uri="{FF2B5EF4-FFF2-40B4-BE49-F238E27FC236}">
                    <a16:creationId xmlns:a16="http://schemas.microsoft.com/office/drawing/2014/main" id="{34B73AF4-853A-5C41-AC9A-00F7AF571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1600" y="1816"/>
                <a:ext cx="1600" cy="8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Rectangle 19">
              <a:extLst>
                <a:ext uri="{FF2B5EF4-FFF2-40B4-BE49-F238E27FC236}">
                  <a16:creationId xmlns:a16="http://schemas.microsoft.com/office/drawing/2014/main" id="{4CE89663-B1CC-B74D-9F39-C5B139565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159"/>
              <a:ext cx="24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206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2938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63613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2858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7430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2002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6574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1146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i="1">
                  <a:latin typeface="Gill Sans" panose="020B0502020104020203" pitchFamily="34" charset="-79"/>
                  <a:sym typeface="Gill Sans" panose="020B0502020104020203" pitchFamily="34" charset="-79"/>
                </a:rPr>
                <a:t>eye</a:t>
              </a:r>
            </a:p>
          </p:txBody>
        </p:sp>
        <p:sp>
          <p:nvSpPr>
            <p:cNvPr id="9" name="Rectangle 20">
              <a:extLst>
                <a:ext uri="{FF2B5EF4-FFF2-40B4-BE49-F238E27FC236}">
                  <a16:creationId xmlns:a16="http://schemas.microsoft.com/office/drawing/2014/main" id="{71AE8888-6409-C94B-8444-BEFCA06DF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824"/>
              <a:ext cx="419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206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2938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63613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2858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7430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2002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6574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1146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i="1">
                  <a:latin typeface="Gill Sans" panose="020B0502020104020203" pitchFamily="34" charset="-79"/>
                  <a:sym typeface="Gill Sans" panose="020B0502020104020203" pitchFamily="34" charset="-79"/>
                </a:rPr>
                <a:t>optics</a:t>
              </a:r>
            </a:p>
          </p:txBody>
        </p:sp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31B88FAA-892E-2A42-8845-5892FAE81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" y="992"/>
              <a:ext cx="46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206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2938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63613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2858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7430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2002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6574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1146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i="1">
                  <a:latin typeface="Gill Sans" panose="020B0502020104020203" pitchFamily="34" charset="-79"/>
                  <a:sym typeface="Gill Sans" panose="020B0502020104020203" pitchFamily="34" charset="-79"/>
                </a:rPr>
                <a:t>screen</a:t>
              </a:r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56A13856-26BD-1B49-B48E-BDCCCD09E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96"/>
              <a:ext cx="951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206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2938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63613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2858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7430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2002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6574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1146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i="1">
                  <a:latin typeface="Gill Sans" panose="020B0502020104020203" pitchFamily="34" charset="-79"/>
                  <a:sym typeface="Gill Sans" panose="020B0502020104020203" pitchFamily="34" charset="-79"/>
                </a:rPr>
                <a:t>virtual image</a:t>
              </a: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8BD50A06-08E2-364D-B2C5-991161F67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624"/>
              <a:ext cx="2956" cy="0"/>
            </a:xfrm>
            <a:prstGeom prst="line">
              <a:avLst/>
            </a:prstGeom>
            <a:noFill/>
            <a:ln w="25400">
              <a:solidFill>
                <a:srgbClr val="FF0028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91DF6AB0-8F7D-A441-BE1B-85842C60B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296"/>
              <a:ext cx="1025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206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642938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963613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285875" defTabSz="642938"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17430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2002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6574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114675" defTabSz="642938" fontAlgn="base">
                <a:spcBef>
                  <a:spcPct val="0"/>
                </a:spcBef>
                <a:spcAft>
                  <a:spcPct val="0"/>
                </a:spcAft>
                <a:tabLst>
                  <a:tab pos="7493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i="1">
                  <a:solidFill>
                    <a:srgbClr val="FF0028"/>
                  </a:solidFill>
                  <a:latin typeface="Gill Sans" panose="020B0502020104020203" pitchFamily="34" charset="-79"/>
                  <a:sym typeface="Gill Sans" panose="020B0502020104020203" pitchFamily="34" charset="-79"/>
                </a:rPr>
                <a:t>focus 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09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5F09644-014F-6047-822A-4939F3B83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2"/>
            <a:ext cx="8258037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Field of View</a:t>
            </a:r>
          </a:p>
          <a:p>
            <a:pPr lvl="1"/>
            <a:r>
              <a:rPr lang="en-US" b="1" dirty="0"/>
              <a:t>Monocular FOV</a:t>
            </a:r>
            <a:r>
              <a:rPr lang="en-US" dirty="0"/>
              <a:t> is the angular subtense (usually expressed in degrees) of the displayed image as measured from the pupil of one eye.</a:t>
            </a:r>
          </a:p>
          <a:p>
            <a:pPr lvl="1"/>
            <a:r>
              <a:rPr lang="en-US" b="1" dirty="0"/>
              <a:t>Total FOV</a:t>
            </a:r>
            <a:r>
              <a:rPr lang="en-US" dirty="0"/>
              <a:t> is the total angular size of the displayed image visible to both eyes.</a:t>
            </a:r>
          </a:p>
          <a:p>
            <a:pPr lvl="1"/>
            <a:r>
              <a:rPr lang="en-US" b="1" dirty="0"/>
              <a:t>Binocular (or stereoscopic) FOV</a:t>
            </a:r>
            <a:r>
              <a:rPr lang="en-US" dirty="0"/>
              <a:t> refers to the part of the displayed image visible to both eyes.</a:t>
            </a:r>
          </a:p>
          <a:p>
            <a:pPr lvl="1"/>
            <a:r>
              <a:rPr lang="en-US" dirty="0"/>
              <a:t>FOV may be measured horizontally, vertically or diagonally.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0A9FDA4-1210-2647-9281-B8B88F80E8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7C50B3-25EB-EE4F-A231-C3A0AC8E708B}"/>
              </a:ext>
            </a:extLst>
          </p:cNvPr>
          <p:cNvGrpSpPr/>
          <p:nvPr/>
        </p:nvGrpSpPr>
        <p:grpSpPr>
          <a:xfrm>
            <a:off x="9689271" y="1447328"/>
            <a:ext cx="2197929" cy="1804403"/>
            <a:chOff x="7696200" y="1521524"/>
            <a:chExt cx="2197929" cy="1804403"/>
          </a:xfrm>
        </p:grpSpPr>
        <p:sp>
          <p:nvSpPr>
            <p:cNvPr id="3" name="object 3"/>
            <p:cNvSpPr/>
            <p:nvPr/>
          </p:nvSpPr>
          <p:spPr>
            <a:xfrm rot="5400000">
              <a:off x="7594771" y="2269799"/>
              <a:ext cx="422430" cy="219571"/>
            </a:xfrm>
            <a:custGeom>
              <a:avLst/>
              <a:gdLst/>
              <a:ahLst/>
              <a:cxnLst/>
              <a:rect l="l" t="t" r="r" b="b"/>
              <a:pathLst>
                <a:path w="465454" h="241935">
                  <a:moveTo>
                    <a:pt x="0" y="94457"/>
                  </a:moveTo>
                  <a:lnTo>
                    <a:pt x="22219" y="135566"/>
                  </a:lnTo>
                  <a:lnTo>
                    <a:pt x="51681" y="171329"/>
                  </a:lnTo>
                  <a:lnTo>
                    <a:pt x="87438" y="200797"/>
                  </a:lnTo>
                  <a:lnTo>
                    <a:pt x="128540" y="223020"/>
                  </a:lnTo>
                  <a:lnTo>
                    <a:pt x="174039" y="237051"/>
                  </a:lnTo>
                  <a:lnTo>
                    <a:pt x="222986" y="241938"/>
                  </a:lnTo>
                  <a:lnTo>
                    <a:pt x="272045" y="237611"/>
                  </a:lnTo>
                  <a:lnTo>
                    <a:pt x="317628" y="224942"/>
                  </a:lnTo>
                  <a:lnTo>
                    <a:pt x="358793" y="204400"/>
                  </a:lnTo>
                  <a:lnTo>
                    <a:pt x="394592" y="176453"/>
                  </a:lnTo>
                  <a:lnTo>
                    <a:pt x="424081" y="141571"/>
                  </a:lnTo>
                  <a:lnTo>
                    <a:pt x="446315" y="100222"/>
                  </a:lnTo>
                  <a:lnTo>
                    <a:pt x="460348" y="52875"/>
                  </a:lnTo>
                  <a:lnTo>
                    <a:pt x="465236" y="0"/>
                  </a:lnTo>
                </a:path>
              </a:pathLst>
            </a:custGeom>
            <a:ln w="266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" name="object 4"/>
            <p:cNvSpPr/>
            <p:nvPr/>
          </p:nvSpPr>
          <p:spPr>
            <a:xfrm>
              <a:off x="8026512" y="2313930"/>
              <a:ext cx="97382" cy="1826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5" name="object 5"/>
            <p:cNvSpPr/>
            <p:nvPr/>
          </p:nvSpPr>
          <p:spPr>
            <a:xfrm>
              <a:off x="8111797" y="1521544"/>
              <a:ext cx="1757723" cy="877709"/>
            </a:xfrm>
            <a:custGeom>
              <a:avLst/>
              <a:gdLst/>
              <a:ahLst/>
              <a:cxnLst/>
              <a:rect l="l" t="t" r="r" b="b"/>
              <a:pathLst>
                <a:path w="1936750" h="967105">
                  <a:moveTo>
                    <a:pt x="0" y="966903"/>
                  </a:moveTo>
                  <a:lnTo>
                    <a:pt x="1936614" y="0"/>
                  </a:lnTo>
                </a:path>
              </a:pathLst>
            </a:custGeom>
            <a:ln w="13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8111799" y="2411407"/>
              <a:ext cx="1758299" cy="877709"/>
            </a:xfrm>
            <a:custGeom>
              <a:avLst/>
              <a:gdLst/>
              <a:ahLst/>
              <a:cxnLst/>
              <a:rect l="l" t="t" r="r" b="b"/>
              <a:pathLst>
                <a:path w="1937384" h="967104">
                  <a:moveTo>
                    <a:pt x="0" y="0"/>
                  </a:moveTo>
                  <a:lnTo>
                    <a:pt x="1936986" y="966970"/>
                  </a:lnTo>
                </a:path>
              </a:pathLst>
            </a:custGeom>
            <a:ln w="13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7" name="object 7"/>
            <p:cNvSpPr/>
            <p:nvPr/>
          </p:nvSpPr>
          <p:spPr>
            <a:xfrm>
              <a:off x="9894129" y="1521524"/>
              <a:ext cx="0" cy="1804403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811"/>
                  </a:lnTo>
                </a:path>
              </a:pathLst>
            </a:custGeom>
            <a:ln w="40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8" name="object 8"/>
            <p:cNvSpPr/>
            <p:nvPr/>
          </p:nvSpPr>
          <p:spPr>
            <a:xfrm>
              <a:off x="9027517" y="1923792"/>
              <a:ext cx="158728" cy="1950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9" name="object 9"/>
            <p:cNvSpPr/>
            <p:nvPr/>
          </p:nvSpPr>
          <p:spPr>
            <a:xfrm>
              <a:off x="9027517" y="2703775"/>
              <a:ext cx="158728" cy="1829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2961" y="2021171"/>
              <a:ext cx="0" cy="792416"/>
            </a:xfrm>
            <a:custGeom>
              <a:avLst/>
              <a:gdLst/>
              <a:ahLst/>
              <a:cxnLst/>
              <a:rect l="l" t="t" r="r" b="b"/>
              <a:pathLst>
                <a:path h="873125">
                  <a:moveTo>
                    <a:pt x="0" y="0"/>
                  </a:moveTo>
                  <a:lnTo>
                    <a:pt x="0" y="873090"/>
                  </a:lnTo>
                </a:path>
              </a:pathLst>
            </a:custGeom>
            <a:ln w="268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588C0D-50BC-9B46-9D6D-BC846A4AAFBD}"/>
              </a:ext>
            </a:extLst>
          </p:cNvPr>
          <p:cNvGrpSpPr/>
          <p:nvPr/>
        </p:nvGrpSpPr>
        <p:grpSpPr>
          <a:xfrm>
            <a:off x="9590461" y="4067270"/>
            <a:ext cx="1245349" cy="1685245"/>
            <a:chOff x="2315021" y="4187826"/>
            <a:chExt cx="1245349" cy="1685245"/>
          </a:xfrm>
        </p:grpSpPr>
        <p:sp>
          <p:nvSpPr>
            <p:cNvPr id="11" name="object 11"/>
            <p:cNvSpPr/>
            <p:nvPr/>
          </p:nvSpPr>
          <p:spPr>
            <a:xfrm>
              <a:off x="2315022" y="4737367"/>
              <a:ext cx="264523" cy="220148"/>
            </a:xfrm>
            <a:custGeom>
              <a:avLst/>
              <a:gdLst/>
              <a:ahLst/>
              <a:cxnLst/>
              <a:rect l="l" t="t" r="r" b="b"/>
              <a:pathLst>
                <a:path w="291465" h="242570">
                  <a:moveTo>
                    <a:pt x="0" y="0"/>
                  </a:moveTo>
                  <a:lnTo>
                    <a:pt x="4888" y="49009"/>
                  </a:lnTo>
                  <a:lnTo>
                    <a:pt x="18923" y="94547"/>
                  </a:lnTo>
                  <a:lnTo>
                    <a:pt x="41157" y="135669"/>
                  </a:lnTo>
                  <a:lnTo>
                    <a:pt x="70646" y="171430"/>
                  </a:lnTo>
                  <a:lnTo>
                    <a:pt x="106442" y="200888"/>
                  </a:lnTo>
                  <a:lnTo>
                    <a:pt x="147600" y="223098"/>
                  </a:lnTo>
                  <a:lnTo>
                    <a:pt x="193174" y="237117"/>
                  </a:lnTo>
                  <a:lnTo>
                    <a:pt x="242217" y="241999"/>
                  </a:lnTo>
                  <a:lnTo>
                    <a:pt x="291245" y="237663"/>
                  </a:lnTo>
                </a:path>
              </a:pathLst>
            </a:custGeom>
            <a:ln w="26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5021" y="4517385"/>
              <a:ext cx="220148" cy="220148"/>
            </a:xfrm>
            <a:custGeom>
              <a:avLst/>
              <a:gdLst/>
              <a:ahLst/>
              <a:cxnLst/>
              <a:rect l="l" t="t" r="r" b="b"/>
              <a:pathLst>
                <a:path w="242569" h="242570">
                  <a:moveTo>
                    <a:pt x="242217" y="0"/>
                  </a:moveTo>
                  <a:lnTo>
                    <a:pt x="189358" y="4884"/>
                  </a:lnTo>
                  <a:lnTo>
                    <a:pt x="141993" y="18910"/>
                  </a:lnTo>
                  <a:lnTo>
                    <a:pt x="100601" y="41138"/>
                  </a:lnTo>
                  <a:lnTo>
                    <a:pt x="65662" y="70627"/>
                  </a:lnTo>
                  <a:lnTo>
                    <a:pt x="37653" y="106437"/>
                  </a:lnTo>
                  <a:lnTo>
                    <a:pt x="17054" y="147627"/>
                  </a:lnTo>
                  <a:lnTo>
                    <a:pt x="4343" y="193258"/>
                  </a:lnTo>
                  <a:lnTo>
                    <a:pt x="0" y="242388"/>
                  </a:lnTo>
                </a:path>
              </a:pathLst>
            </a:custGeom>
            <a:ln w="266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78165" y="4672527"/>
              <a:ext cx="79444" cy="165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327386" y="5311080"/>
              <a:ext cx="305440" cy="220148"/>
            </a:xfrm>
            <a:custGeom>
              <a:avLst/>
              <a:gdLst/>
              <a:ahLst/>
              <a:cxnLst/>
              <a:rect l="l" t="t" r="r" b="b"/>
              <a:pathLst>
                <a:path w="336550" h="242570">
                  <a:moveTo>
                    <a:pt x="0" y="0"/>
                  </a:moveTo>
                  <a:lnTo>
                    <a:pt x="4887" y="49024"/>
                  </a:lnTo>
                  <a:lnTo>
                    <a:pt x="18917" y="94599"/>
                  </a:lnTo>
                  <a:lnTo>
                    <a:pt x="41139" y="135775"/>
                  </a:lnTo>
                  <a:lnTo>
                    <a:pt x="70604" y="171598"/>
                  </a:lnTo>
                  <a:lnTo>
                    <a:pt x="106360" y="201117"/>
                  </a:lnTo>
                  <a:lnTo>
                    <a:pt x="147459" y="223381"/>
                  </a:lnTo>
                  <a:lnTo>
                    <a:pt x="192950" y="237437"/>
                  </a:lnTo>
                  <a:lnTo>
                    <a:pt x="241882" y="242334"/>
                  </a:lnTo>
                  <a:lnTo>
                    <a:pt x="290925" y="237997"/>
                  </a:lnTo>
                  <a:lnTo>
                    <a:pt x="336499" y="225301"/>
                  </a:lnTo>
                </a:path>
              </a:pathLst>
            </a:custGeom>
            <a:ln w="2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7386" y="5132966"/>
              <a:ext cx="86445" cy="178654"/>
            </a:xfrm>
            <a:custGeom>
              <a:avLst/>
              <a:gdLst/>
              <a:ahLst/>
              <a:cxnLst/>
              <a:rect l="l" t="t" r="r" b="b"/>
              <a:pathLst>
                <a:path w="95250" h="196850">
                  <a:moveTo>
                    <a:pt x="94877" y="0"/>
                  </a:moveTo>
                  <a:lnTo>
                    <a:pt x="65494" y="24818"/>
                  </a:lnTo>
                  <a:lnTo>
                    <a:pt x="37547" y="60582"/>
                  </a:lnTo>
                  <a:lnTo>
                    <a:pt x="17001" y="101706"/>
                  </a:lnTo>
                  <a:lnTo>
                    <a:pt x="4328" y="147245"/>
                  </a:lnTo>
                  <a:lnTo>
                    <a:pt x="0" y="196255"/>
                  </a:lnTo>
                </a:path>
              </a:pathLst>
            </a:custGeom>
            <a:ln w="26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90257" y="5246496"/>
              <a:ext cx="79694" cy="1660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2730066" y="4749454"/>
              <a:ext cx="781466" cy="561895"/>
            </a:xfrm>
            <a:custGeom>
              <a:avLst/>
              <a:gdLst/>
              <a:ahLst/>
              <a:cxnLst/>
              <a:rect l="l" t="t" r="r" b="b"/>
              <a:pathLst>
                <a:path w="861060" h="619125">
                  <a:moveTo>
                    <a:pt x="0" y="0"/>
                  </a:moveTo>
                  <a:lnTo>
                    <a:pt x="860681" y="618830"/>
                  </a:lnTo>
                </a:path>
              </a:pathLst>
            </a:custGeom>
            <a:ln w="13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2766738" y="4187826"/>
              <a:ext cx="781466" cy="561895"/>
            </a:xfrm>
            <a:custGeom>
              <a:avLst/>
              <a:gdLst/>
              <a:ahLst/>
              <a:cxnLst/>
              <a:rect l="l" t="t" r="r" b="b"/>
              <a:pathLst>
                <a:path w="861060" h="619125">
                  <a:moveTo>
                    <a:pt x="0" y="618825"/>
                  </a:moveTo>
                  <a:lnTo>
                    <a:pt x="860536" y="0"/>
                  </a:lnTo>
                </a:path>
              </a:pathLst>
            </a:custGeom>
            <a:ln w="13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2311" y="5311176"/>
              <a:ext cx="780890" cy="561895"/>
            </a:xfrm>
            <a:custGeom>
              <a:avLst/>
              <a:gdLst/>
              <a:ahLst/>
              <a:cxnLst/>
              <a:rect l="l" t="t" r="r" b="b"/>
              <a:pathLst>
                <a:path w="860425" h="619125">
                  <a:moveTo>
                    <a:pt x="0" y="0"/>
                  </a:moveTo>
                  <a:lnTo>
                    <a:pt x="860251" y="618720"/>
                  </a:lnTo>
                </a:path>
              </a:pathLst>
            </a:custGeom>
            <a:ln w="13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904" y="4749454"/>
              <a:ext cx="781466" cy="561895"/>
            </a:xfrm>
            <a:custGeom>
              <a:avLst/>
              <a:gdLst/>
              <a:ahLst/>
              <a:cxnLst/>
              <a:rect l="l" t="t" r="r" b="b"/>
              <a:pathLst>
                <a:path w="861060" h="619125">
                  <a:moveTo>
                    <a:pt x="0" y="618830"/>
                  </a:moveTo>
                  <a:lnTo>
                    <a:pt x="860672" y="0"/>
                  </a:lnTo>
                </a:path>
              </a:pathLst>
            </a:custGeom>
            <a:ln w="13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</p:spTree>
    <p:extLst>
      <p:ext uri="{BB962C8B-B14F-4D97-AF65-F5344CB8AC3E}">
        <p14:creationId xmlns:p14="http://schemas.microsoft.com/office/powerpoint/2010/main" val="163983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AA86B-4406-1D4D-A38E-0C599DF92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291039" cy="5202536"/>
          </a:xfrm>
        </p:spPr>
        <p:txBody>
          <a:bodyPr/>
          <a:lstStyle/>
          <a:p>
            <a:r>
              <a:rPr lang="en-US" dirty="0" err="1"/>
              <a:t>Ocularity</a:t>
            </a:r>
            <a:endParaRPr lang="en-US" dirty="0"/>
          </a:p>
          <a:p>
            <a:pPr lvl="1"/>
            <a:r>
              <a:rPr lang="en-US" b="1" dirty="0"/>
              <a:t>Monocular</a:t>
            </a:r>
            <a:r>
              <a:rPr lang="en-US" dirty="0"/>
              <a:t> - HMD image to only one eye.</a:t>
            </a:r>
          </a:p>
          <a:p>
            <a:pPr lvl="1"/>
            <a:r>
              <a:rPr lang="en-US" b="1" dirty="0" err="1"/>
              <a:t>Bioccular</a:t>
            </a:r>
            <a:r>
              <a:rPr lang="en-US" dirty="0"/>
              <a:t> - Same HMD image to both eyes.</a:t>
            </a:r>
          </a:p>
          <a:p>
            <a:pPr lvl="1"/>
            <a:r>
              <a:rPr lang="en-US" b="1" dirty="0"/>
              <a:t>Binocular (stereoscopic)</a:t>
            </a:r>
            <a:r>
              <a:rPr lang="en-US" dirty="0"/>
              <a:t> - Different but matched images to each eye.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B5B6F2-323F-6E45-BE0F-60E1D764F3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124251" y="594629"/>
            <a:ext cx="2322250" cy="3141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205439" y="3320484"/>
            <a:ext cx="4146113" cy="3118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97847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885B1-7C96-0048-BCA5-56C0C75EB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086600" cy="5202536"/>
          </a:xfrm>
        </p:spPr>
        <p:txBody>
          <a:bodyPr/>
          <a:lstStyle/>
          <a:p>
            <a:r>
              <a:rPr lang="en-US" dirty="0"/>
              <a:t>Interpupillary Distance (IPD)</a:t>
            </a:r>
          </a:p>
          <a:p>
            <a:pPr lvl="1"/>
            <a:r>
              <a:rPr lang="en-US" dirty="0"/>
              <a:t>IPD is the horizontal distance between a user's eyes.</a:t>
            </a:r>
          </a:p>
          <a:p>
            <a:pPr lvl="1"/>
            <a:r>
              <a:rPr lang="en-US" dirty="0"/>
              <a:t>IPD is the distance between the two optical axes in a binocular view system.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7D0504-ABF3-E241-B19E-25271386B5A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8555694" y="533400"/>
            <a:ext cx="2766966" cy="330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372155" y="3708382"/>
            <a:ext cx="3134045" cy="2176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38784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7315200" y="3226761"/>
            <a:ext cx="4792966" cy="1991748"/>
          </a:xfrm>
          <a:prstGeom prst="rect">
            <a:avLst/>
          </a:prstGeom>
          <a:blipFill>
            <a:blip r:embed="rId2" cstate="print"/>
            <a:stretch>
              <a:fillRect l="-7984"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67047-5C78-9E47-B384-B096C3C14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10363200" cy="54968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Visual Acuity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Ability to resolve details</a:t>
            </a:r>
          </a:p>
          <a:p>
            <a:pPr lvl="1"/>
            <a:r>
              <a:rPr lang="en-US" dirty="0"/>
              <a:t>Several types of visual acuity</a:t>
            </a:r>
          </a:p>
          <a:p>
            <a:pPr lvl="2"/>
            <a:r>
              <a:rPr lang="en-US" dirty="0"/>
              <a:t>detection, separation, etc.</a:t>
            </a:r>
          </a:p>
          <a:p>
            <a:pPr lvl="1"/>
            <a:r>
              <a:rPr lang="en-US" dirty="0"/>
              <a:t>Normal eyesight can see a US quarter at 275 ft</a:t>
            </a:r>
          </a:p>
          <a:p>
            <a:pPr lvl="2"/>
            <a:r>
              <a:rPr lang="en-US" dirty="0"/>
              <a:t>Corresponds to 1 arc min (1/60th of a degree)</a:t>
            </a:r>
          </a:p>
          <a:p>
            <a:pPr lvl="2"/>
            <a:r>
              <a:rPr lang="en-US" dirty="0"/>
              <a:t>Max acuity = 0.4 arc min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74C4F6-F98D-2443-ABC5-F2396C1694A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2233635" y="1409700"/>
            <a:ext cx="7724730" cy="163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F02371-ACFF-9E49-A07D-9CEA4DB0698B}"/>
              </a:ext>
            </a:extLst>
          </p:cNvPr>
          <p:cNvSpPr/>
          <p:nvPr/>
        </p:nvSpPr>
        <p:spPr>
          <a:xfrm>
            <a:off x="9829800" y="1455003"/>
            <a:ext cx="1828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Visual Acuity Test Targets</a:t>
            </a:r>
          </a:p>
        </p:txBody>
      </p:sp>
    </p:spTree>
    <p:extLst>
      <p:ext uri="{BB962C8B-B14F-4D97-AF65-F5344CB8AC3E}">
        <p14:creationId xmlns:p14="http://schemas.microsoft.com/office/powerpoint/2010/main" val="199494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A1ACD6-11AB-1745-87D3-23F72ADD2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Distortion in Lens Optics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 algn="ctr"/>
            <a:r>
              <a:rPr lang="en-US" dirty="0"/>
              <a:t>HMD optics distort images shown in them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EE74F8C-269B-4545-8DDC-19FC5C8EC0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454634" y="1594565"/>
            <a:ext cx="2715537" cy="734209"/>
          </a:xfrm>
          <a:custGeom>
            <a:avLst/>
            <a:gdLst/>
            <a:ahLst/>
            <a:cxnLst/>
            <a:rect l="l" t="t" r="r" b="b"/>
            <a:pathLst>
              <a:path w="2992120" h="808989">
                <a:moveTo>
                  <a:pt x="0" y="404283"/>
                </a:moveTo>
                <a:lnTo>
                  <a:pt x="6847" y="365348"/>
                </a:lnTo>
                <a:lnTo>
                  <a:pt x="26972" y="327460"/>
                </a:lnTo>
                <a:lnTo>
                  <a:pt x="59747" y="290788"/>
                </a:lnTo>
                <a:lnTo>
                  <a:pt x="104546" y="255502"/>
                </a:lnTo>
                <a:lnTo>
                  <a:pt x="160741" y="221772"/>
                </a:lnTo>
                <a:lnTo>
                  <a:pt x="227706" y="189767"/>
                </a:lnTo>
                <a:lnTo>
                  <a:pt x="265032" y="174464"/>
                </a:lnTo>
                <a:lnTo>
                  <a:pt x="304814" y="159656"/>
                </a:lnTo>
                <a:lnTo>
                  <a:pt x="346976" y="145363"/>
                </a:lnTo>
                <a:lnTo>
                  <a:pt x="391439" y="131608"/>
                </a:lnTo>
                <a:lnTo>
                  <a:pt x="438123" y="118411"/>
                </a:lnTo>
                <a:lnTo>
                  <a:pt x="486952" y="105794"/>
                </a:lnTo>
                <a:lnTo>
                  <a:pt x="537846" y="93777"/>
                </a:lnTo>
                <a:lnTo>
                  <a:pt x="590728" y="82382"/>
                </a:lnTo>
                <a:lnTo>
                  <a:pt x="645518" y="71630"/>
                </a:lnTo>
                <a:lnTo>
                  <a:pt x="702139" y="61542"/>
                </a:lnTo>
                <a:lnTo>
                  <a:pt x="760512" y="52139"/>
                </a:lnTo>
                <a:lnTo>
                  <a:pt x="820559" y="43443"/>
                </a:lnTo>
                <a:lnTo>
                  <a:pt x="882201" y="35475"/>
                </a:lnTo>
                <a:lnTo>
                  <a:pt x="945360" y="28255"/>
                </a:lnTo>
                <a:lnTo>
                  <a:pt x="1009959" y="21806"/>
                </a:lnTo>
                <a:lnTo>
                  <a:pt x="1075917" y="16147"/>
                </a:lnTo>
                <a:lnTo>
                  <a:pt x="1143158" y="11302"/>
                </a:lnTo>
                <a:lnTo>
                  <a:pt x="1211602" y="7289"/>
                </a:lnTo>
                <a:lnTo>
                  <a:pt x="1281171" y="4132"/>
                </a:lnTo>
                <a:lnTo>
                  <a:pt x="1351788" y="1850"/>
                </a:lnTo>
                <a:lnTo>
                  <a:pt x="1423372" y="466"/>
                </a:lnTo>
                <a:lnTo>
                  <a:pt x="1495848" y="0"/>
                </a:lnTo>
                <a:lnTo>
                  <a:pt x="1568323" y="466"/>
                </a:lnTo>
                <a:lnTo>
                  <a:pt x="1639908" y="1850"/>
                </a:lnTo>
                <a:lnTo>
                  <a:pt x="1710524" y="4132"/>
                </a:lnTo>
                <a:lnTo>
                  <a:pt x="1780094" y="7289"/>
                </a:lnTo>
                <a:lnTo>
                  <a:pt x="1848538" y="11302"/>
                </a:lnTo>
                <a:lnTo>
                  <a:pt x="1915778" y="16147"/>
                </a:lnTo>
                <a:lnTo>
                  <a:pt x="1981737" y="21806"/>
                </a:lnTo>
                <a:lnTo>
                  <a:pt x="2046335" y="28255"/>
                </a:lnTo>
                <a:lnTo>
                  <a:pt x="2109494" y="35475"/>
                </a:lnTo>
                <a:lnTo>
                  <a:pt x="2171137" y="43443"/>
                </a:lnTo>
                <a:lnTo>
                  <a:pt x="2231183" y="52139"/>
                </a:lnTo>
                <a:lnTo>
                  <a:pt x="2289557" y="61542"/>
                </a:lnTo>
                <a:lnTo>
                  <a:pt x="2346177" y="71630"/>
                </a:lnTo>
                <a:lnTo>
                  <a:pt x="2400968" y="82382"/>
                </a:lnTo>
                <a:lnTo>
                  <a:pt x="2453849" y="93777"/>
                </a:lnTo>
                <a:lnTo>
                  <a:pt x="2504743" y="105794"/>
                </a:lnTo>
                <a:lnTo>
                  <a:pt x="2553572" y="118411"/>
                </a:lnTo>
                <a:lnTo>
                  <a:pt x="2600257" y="131608"/>
                </a:lnTo>
                <a:lnTo>
                  <a:pt x="2644719" y="145363"/>
                </a:lnTo>
                <a:lnTo>
                  <a:pt x="2686881" y="159656"/>
                </a:lnTo>
                <a:lnTo>
                  <a:pt x="2726664" y="174464"/>
                </a:lnTo>
                <a:lnTo>
                  <a:pt x="2763989" y="189767"/>
                </a:lnTo>
                <a:lnTo>
                  <a:pt x="2798779" y="205543"/>
                </a:lnTo>
                <a:lnTo>
                  <a:pt x="2860437" y="238432"/>
                </a:lnTo>
                <a:lnTo>
                  <a:pt x="2911013" y="272961"/>
                </a:lnTo>
                <a:lnTo>
                  <a:pt x="2949878" y="308961"/>
                </a:lnTo>
                <a:lnTo>
                  <a:pt x="2976406" y="346262"/>
                </a:lnTo>
                <a:lnTo>
                  <a:pt x="2989971" y="384695"/>
                </a:lnTo>
                <a:lnTo>
                  <a:pt x="2991696" y="404283"/>
                </a:lnTo>
                <a:lnTo>
                  <a:pt x="2989971" y="423871"/>
                </a:lnTo>
                <a:lnTo>
                  <a:pt x="2976406" y="462303"/>
                </a:lnTo>
                <a:lnTo>
                  <a:pt x="2949878" y="499604"/>
                </a:lnTo>
                <a:lnTo>
                  <a:pt x="2911013" y="535604"/>
                </a:lnTo>
                <a:lnTo>
                  <a:pt x="2860437" y="570133"/>
                </a:lnTo>
                <a:lnTo>
                  <a:pt x="2798779" y="603022"/>
                </a:lnTo>
                <a:lnTo>
                  <a:pt x="2763989" y="618799"/>
                </a:lnTo>
                <a:lnTo>
                  <a:pt x="2726664" y="634102"/>
                </a:lnTo>
                <a:lnTo>
                  <a:pt x="2686881" y="648910"/>
                </a:lnTo>
                <a:lnTo>
                  <a:pt x="2644719" y="663202"/>
                </a:lnTo>
                <a:lnTo>
                  <a:pt x="2600257" y="676957"/>
                </a:lnTo>
                <a:lnTo>
                  <a:pt x="2553572" y="690154"/>
                </a:lnTo>
                <a:lnTo>
                  <a:pt x="2504743" y="702772"/>
                </a:lnTo>
                <a:lnTo>
                  <a:pt x="2453849" y="714789"/>
                </a:lnTo>
                <a:lnTo>
                  <a:pt x="2400968" y="726184"/>
                </a:lnTo>
                <a:lnTo>
                  <a:pt x="2346177" y="736936"/>
                </a:lnTo>
                <a:lnTo>
                  <a:pt x="2289557" y="747024"/>
                </a:lnTo>
                <a:lnTo>
                  <a:pt x="2231183" y="756426"/>
                </a:lnTo>
                <a:lnTo>
                  <a:pt x="2171137" y="765122"/>
                </a:lnTo>
                <a:lnTo>
                  <a:pt x="2109494" y="773091"/>
                </a:lnTo>
                <a:lnTo>
                  <a:pt x="2046335" y="780310"/>
                </a:lnTo>
                <a:lnTo>
                  <a:pt x="1981737" y="786760"/>
                </a:lnTo>
                <a:lnTo>
                  <a:pt x="1915778" y="792418"/>
                </a:lnTo>
                <a:lnTo>
                  <a:pt x="1848538" y="797264"/>
                </a:lnTo>
                <a:lnTo>
                  <a:pt x="1780094" y="801276"/>
                </a:lnTo>
                <a:lnTo>
                  <a:pt x="1710524" y="804434"/>
                </a:lnTo>
                <a:lnTo>
                  <a:pt x="1639908" y="806715"/>
                </a:lnTo>
                <a:lnTo>
                  <a:pt x="1568323" y="808100"/>
                </a:lnTo>
                <a:lnTo>
                  <a:pt x="1495848" y="808566"/>
                </a:lnTo>
                <a:lnTo>
                  <a:pt x="1423372" y="808100"/>
                </a:lnTo>
                <a:lnTo>
                  <a:pt x="1351788" y="806715"/>
                </a:lnTo>
                <a:lnTo>
                  <a:pt x="1281171" y="804434"/>
                </a:lnTo>
                <a:lnTo>
                  <a:pt x="1211602" y="801276"/>
                </a:lnTo>
                <a:lnTo>
                  <a:pt x="1143158" y="797264"/>
                </a:lnTo>
                <a:lnTo>
                  <a:pt x="1075917" y="792418"/>
                </a:lnTo>
                <a:lnTo>
                  <a:pt x="1009959" y="786760"/>
                </a:lnTo>
                <a:lnTo>
                  <a:pt x="945360" y="780310"/>
                </a:lnTo>
                <a:lnTo>
                  <a:pt x="882201" y="773091"/>
                </a:lnTo>
                <a:lnTo>
                  <a:pt x="820559" y="765122"/>
                </a:lnTo>
                <a:lnTo>
                  <a:pt x="760512" y="756426"/>
                </a:lnTo>
                <a:lnTo>
                  <a:pt x="702139" y="747024"/>
                </a:lnTo>
                <a:lnTo>
                  <a:pt x="645518" y="736936"/>
                </a:lnTo>
                <a:lnTo>
                  <a:pt x="590728" y="726184"/>
                </a:lnTo>
                <a:lnTo>
                  <a:pt x="537846" y="714789"/>
                </a:lnTo>
                <a:lnTo>
                  <a:pt x="486952" y="702772"/>
                </a:lnTo>
                <a:lnTo>
                  <a:pt x="438123" y="690154"/>
                </a:lnTo>
                <a:lnTo>
                  <a:pt x="391439" y="676957"/>
                </a:lnTo>
                <a:lnTo>
                  <a:pt x="346976" y="663202"/>
                </a:lnTo>
                <a:lnTo>
                  <a:pt x="304814" y="648910"/>
                </a:lnTo>
                <a:lnTo>
                  <a:pt x="265032" y="634102"/>
                </a:lnTo>
                <a:lnTo>
                  <a:pt x="227706" y="618799"/>
                </a:lnTo>
                <a:lnTo>
                  <a:pt x="192917" y="603022"/>
                </a:lnTo>
                <a:lnTo>
                  <a:pt x="131258" y="570133"/>
                </a:lnTo>
                <a:lnTo>
                  <a:pt x="80683" y="535604"/>
                </a:lnTo>
                <a:lnTo>
                  <a:pt x="41817" y="499604"/>
                </a:lnTo>
                <a:lnTo>
                  <a:pt x="15289" y="462303"/>
                </a:lnTo>
                <a:lnTo>
                  <a:pt x="1724" y="423871"/>
                </a:lnTo>
                <a:lnTo>
                  <a:pt x="0" y="404283"/>
                </a:lnTo>
                <a:close/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6454634" y="4309718"/>
            <a:ext cx="2715537" cy="734209"/>
          </a:xfrm>
          <a:custGeom>
            <a:avLst/>
            <a:gdLst/>
            <a:ahLst/>
            <a:cxnLst/>
            <a:rect l="l" t="t" r="r" b="b"/>
            <a:pathLst>
              <a:path w="2992120" h="808989">
                <a:moveTo>
                  <a:pt x="0" y="404283"/>
                </a:moveTo>
                <a:lnTo>
                  <a:pt x="6847" y="365348"/>
                </a:lnTo>
                <a:lnTo>
                  <a:pt x="26972" y="327460"/>
                </a:lnTo>
                <a:lnTo>
                  <a:pt x="59747" y="290788"/>
                </a:lnTo>
                <a:lnTo>
                  <a:pt x="104546" y="255502"/>
                </a:lnTo>
                <a:lnTo>
                  <a:pt x="160741" y="221772"/>
                </a:lnTo>
                <a:lnTo>
                  <a:pt x="227706" y="189767"/>
                </a:lnTo>
                <a:lnTo>
                  <a:pt x="265032" y="174464"/>
                </a:lnTo>
                <a:lnTo>
                  <a:pt x="304814" y="159656"/>
                </a:lnTo>
                <a:lnTo>
                  <a:pt x="346976" y="145363"/>
                </a:lnTo>
                <a:lnTo>
                  <a:pt x="391439" y="131608"/>
                </a:lnTo>
                <a:lnTo>
                  <a:pt x="438123" y="118411"/>
                </a:lnTo>
                <a:lnTo>
                  <a:pt x="486952" y="105794"/>
                </a:lnTo>
                <a:lnTo>
                  <a:pt x="537846" y="93777"/>
                </a:lnTo>
                <a:lnTo>
                  <a:pt x="590728" y="82382"/>
                </a:lnTo>
                <a:lnTo>
                  <a:pt x="645518" y="71630"/>
                </a:lnTo>
                <a:lnTo>
                  <a:pt x="702139" y="61542"/>
                </a:lnTo>
                <a:lnTo>
                  <a:pt x="760512" y="52139"/>
                </a:lnTo>
                <a:lnTo>
                  <a:pt x="820559" y="43443"/>
                </a:lnTo>
                <a:lnTo>
                  <a:pt x="882201" y="35475"/>
                </a:lnTo>
                <a:lnTo>
                  <a:pt x="945360" y="28255"/>
                </a:lnTo>
                <a:lnTo>
                  <a:pt x="1009959" y="21806"/>
                </a:lnTo>
                <a:lnTo>
                  <a:pt x="1075917" y="16147"/>
                </a:lnTo>
                <a:lnTo>
                  <a:pt x="1143158" y="11302"/>
                </a:lnTo>
                <a:lnTo>
                  <a:pt x="1211602" y="7289"/>
                </a:lnTo>
                <a:lnTo>
                  <a:pt x="1281171" y="4132"/>
                </a:lnTo>
                <a:lnTo>
                  <a:pt x="1351788" y="1850"/>
                </a:lnTo>
                <a:lnTo>
                  <a:pt x="1423372" y="466"/>
                </a:lnTo>
                <a:lnTo>
                  <a:pt x="1495848" y="0"/>
                </a:lnTo>
                <a:lnTo>
                  <a:pt x="1568323" y="466"/>
                </a:lnTo>
                <a:lnTo>
                  <a:pt x="1639908" y="1850"/>
                </a:lnTo>
                <a:lnTo>
                  <a:pt x="1710524" y="4132"/>
                </a:lnTo>
                <a:lnTo>
                  <a:pt x="1780094" y="7289"/>
                </a:lnTo>
                <a:lnTo>
                  <a:pt x="1848538" y="11302"/>
                </a:lnTo>
                <a:lnTo>
                  <a:pt x="1915778" y="16147"/>
                </a:lnTo>
                <a:lnTo>
                  <a:pt x="1981737" y="21806"/>
                </a:lnTo>
                <a:lnTo>
                  <a:pt x="2046335" y="28255"/>
                </a:lnTo>
                <a:lnTo>
                  <a:pt x="2109494" y="35475"/>
                </a:lnTo>
                <a:lnTo>
                  <a:pt x="2171137" y="43443"/>
                </a:lnTo>
                <a:lnTo>
                  <a:pt x="2231183" y="52139"/>
                </a:lnTo>
                <a:lnTo>
                  <a:pt x="2289557" y="61542"/>
                </a:lnTo>
                <a:lnTo>
                  <a:pt x="2346177" y="71630"/>
                </a:lnTo>
                <a:lnTo>
                  <a:pt x="2400968" y="82382"/>
                </a:lnTo>
                <a:lnTo>
                  <a:pt x="2453849" y="93777"/>
                </a:lnTo>
                <a:lnTo>
                  <a:pt x="2504743" y="105794"/>
                </a:lnTo>
                <a:lnTo>
                  <a:pt x="2553572" y="118411"/>
                </a:lnTo>
                <a:lnTo>
                  <a:pt x="2600257" y="131608"/>
                </a:lnTo>
                <a:lnTo>
                  <a:pt x="2644719" y="145363"/>
                </a:lnTo>
                <a:lnTo>
                  <a:pt x="2686881" y="159656"/>
                </a:lnTo>
                <a:lnTo>
                  <a:pt x="2726664" y="174464"/>
                </a:lnTo>
                <a:lnTo>
                  <a:pt x="2763989" y="189767"/>
                </a:lnTo>
                <a:lnTo>
                  <a:pt x="2798779" y="205543"/>
                </a:lnTo>
                <a:lnTo>
                  <a:pt x="2860437" y="238432"/>
                </a:lnTo>
                <a:lnTo>
                  <a:pt x="2911013" y="272961"/>
                </a:lnTo>
                <a:lnTo>
                  <a:pt x="2949878" y="308961"/>
                </a:lnTo>
                <a:lnTo>
                  <a:pt x="2976406" y="346262"/>
                </a:lnTo>
                <a:lnTo>
                  <a:pt x="2989971" y="384695"/>
                </a:lnTo>
                <a:lnTo>
                  <a:pt x="2991696" y="404283"/>
                </a:lnTo>
                <a:lnTo>
                  <a:pt x="2989971" y="423871"/>
                </a:lnTo>
                <a:lnTo>
                  <a:pt x="2976406" y="462303"/>
                </a:lnTo>
                <a:lnTo>
                  <a:pt x="2949878" y="499604"/>
                </a:lnTo>
                <a:lnTo>
                  <a:pt x="2911013" y="535604"/>
                </a:lnTo>
                <a:lnTo>
                  <a:pt x="2860437" y="570133"/>
                </a:lnTo>
                <a:lnTo>
                  <a:pt x="2798779" y="603022"/>
                </a:lnTo>
                <a:lnTo>
                  <a:pt x="2763989" y="618799"/>
                </a:lnTo>
                <a:lnTo>
                  <a:pt x="2726664" y="634102"/>
                </a:lnTo>
                <a:lnTo>
                  <a:pt x="2686881" y="648910"/>
                </a:lnTo>
                <a:lnTo>
                  <a:pt x="2644719" y="663202"/>
                </a:lnTo>
                <a:lnTo>
                  <a:pt x="2600257" y="676957"/>
                </a:lnTo>
                <a:lnTo>
                  <a:pt x="2553572" y="690154"/>
                </a:lnTo>
                <a:lnTo>
                  <a:pt x="2504743" y="702772"/>
                </a:lnTo>
                <a:lnTo>
                  <a:pt x="2453849" y="714789"/>
                </a:lnTo>
                <a:lnTo>
                  <a:pt x="2400968" y="726184"/>
                </a:lnTo>
                <a:lnTo>
                  <a:pt x="2346177" y="736936"/>
                </a:lnTo>
                <a:lnTo>
                  <a:pt x="2289557" y="747024"/>
                </a:lnTo>
                <a:lnTo>
                  <a:pt x="2231183" y="756426"/>
                </a:lnTo>
                <a:lnTo>
                  <a:pt x="2171137" y="765122"/>
                </a:lnTo>
                <a:lnTo>
                  <a:pt x="2109494" y="773091"/>
                </a:lnTo>
                <a:lnTo>
                  <a:pt x="2046335" y="780310"/>
                </a:lnTo>
                <a:lnTo>
                  <a:pt x="1981737" y="786760"/>
                </a:lnTo>
                <a:lnTo>
                  <a:pt x="1915778" y="792418"/>
                </a:lnTo>
                <a:lnTo>
                  <a:pt x="1848538" y="797264"/>
                </a:lnTo>
                <a:lnTo>
                  <a:pt x="1780094" y="801276"/>
                </a:lnTo>
                <a:lnTo>
                  <a:pt x="1710524" y="804434"/>
                </a:lnTo>
                <a:lnTo>
                  <a:pt x="1639908" y="806715"/>
                </a:lnTo>
                <a:lnTo>
                  <a:pt x="1568323" y="808100"/>
                </a:lnTo>
                <a:lnTo>
                  <a:pt x="1495848" y="808566"/>
                </a:lnTo>
                <a:lnTo>
                  <a:pt x="1423372" y="808100"/>
                </a:lnTo>
                <a:lnTo>
                  <a:pt x="1351788" y="806715"/>
                </a:lnTo>
                <a:lnTo>
                  <a:pt x="1281171" y="804434"/>
                </a:lnTo>
                <a:lnTo>
                  <a:pt x="1211602" y="801276"/>
                </a:lnTo>
                <a:lnTo>
                  <a:pt x="1143158" y="797264"/>
                </a:lnTo>
                <a:lnTo>
                  <a:pt x="1075917" y="792418"/>
                </a:lnTo>
                <a:lnTo>
                  <a:pt x="1009959" y="786760"/>
                </a:lnTo>
                <a:lnTo>
                  <a:pt x="945360" y="780310"/>
                </a:lnTo>
                <a:lnTo>
                  <a:pt x="882201" y="773091"/>
                </a:lnTo>
                <a:lnTo>
                  <a:pt x="820559" y="765122"/>
                </a:lnTo>
                <a:lnTo>
                  <a:pt x="760512" y="756426"/>
                </a:lnTo>
                <a:lnTo>
                  <a:pt x="702139" y="747024"/>
                </a:lnTo>
                <a:lnTo>
                  <a:pt x="645518" y="736936"/>
                </a:lnTo>
                <a:lnTo>
                  <a:pt x="590728" y="726184"/>
                </a:lnTo>
                <a:lnTo>
                  <a:pt x="537846" y="714789"/>
                </a:lnTo>
                <a:lnTo>
                  <a:pt x="486952" y="702772"/>
                </a:lnTo>
                <a:lnTo>
                  <a:pt x="438123" y="690154"/>
                </a:lnTo>
                <a:lnTo>
                  <a:pt x="391439" y="676957"/>
                </a:lnTo>
                <a:lnTo>
                  <a:pt x="346976" y="663202"/>
                </a:lnTo>
                <a:lnTo>
                  <a:pt x="304814" y="648910"/>
                </a:lnTo>
                <a:lnTo>
                  <a:pt x="265032" y="634102"/>
                </a:lnTo>
                <a:lnTo>
                  <a:pt x="227706" y="618799"/>
                </a:lnTo>
                <a:lnTo>
                  <a:pt x="192917" y="603022"/>
                </a:lnTo>
                <a:lnTo>
                  <a:pt x="131258" y="570133"/>
                </a:lnTo>
                <a:lnTo>
                  <a:pt x="80683" y="535604"/>
                </a:lnTo>
                <a:lnTo>
                  <a:pt x="41817" y="499604"/>
                </a:lnTo>
                <a:lnTo>
                  <a:pt x="15289" y="462303"/>
                </a:lnTo>
                <a:lnTo>
                  <a:pt x="1724" y="423871"/>
                </a:lnTo>
                <a:lnTo>
                  <a:pt x="0" y="404283"/>
                </a:lnTo>
                <a:close/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087721" y="1961478"/>
            <a:ext cx="734209" cy="2715537"/>
          </a:xfrm>
          <a:custGeom>
            <a:avLst/>
            <a:gdLst/>
            <a:ahLst/>
            <a:cxnLst/>
            <a:rect l="l" t="t" r="r" b="b"/>
            <a:pathLst>
              <a:path w="808989" h="2992120">
                <a:moveTo>
                  <a:pt x="404283" y="0"/>
                </a:moveTo>
                <a:lnTo>
                  <a:pt x="443218" y="6847"/>
                </a:lnTo>
                <a:lnTo>
                  <a:pt x="481106" y="26972"/>
                </a:lnTo>
                <a:lnTo>
                  <a:pt x="517778" y="59747"/>
                </a:lnTo>
                <a:lnTo>
                  <a:pt x="553063" y="104546"/>
                </a:lnTo>
                <a:lnTo>
                  <a:pt x="586793" y="160741"/>
                </a:lnTo>
                <a:lnTo>
                  <a:pt x="618799" y="227706"/>
                </a:lnTo>
                <a:lnTo>
                  <a:pt x="634102" y="265032"/>
                </a:lnTo>
                <a:lnTo>
                  <a:pt x="648910" y="304814"/>
                </a:lnTo>
                <a:lnTo>
                  <a:pt x="663202" y="346976"/>
                </a:lnTo>
                <a:lnTo>
                  <a:pt x="676957" y="391439"/>
                </a:lnTo>
                <a:lnTo>
                  <a:pt x="690154" y="438123"/>
                </a:lnTo>
                <a:lnTo>
                  <a:pt x="702772" y="486952"/>
                </a:lnTo>
                <a:lnTo>
                  <a:pt x="714789" y="537846"/>
                </a:lnTo>
                <a:lnTo>
                  <a:pt x="726184" y="590728"/>
                </a:lnTo>
                <a:lnTo>
                  <a:pt x="736936" y="645518"/>
                </a:lnTo>
                <a:lnTo>
                  <a:pt x="747024" y="702139"/>
                </a:lnTo>
                <a:lnTo>
                  <a:pt x="756426" y="760512"/>
                </a:lnTo>
                <a:lnTo>
                  <a:pt x="765122" y="820559"/>
                </a:lnTo>
                <a:lnTo>
                  <a:pt x="773091" y="882201"/>
                </a:lnTo>
                <a:lnTo>
                  <a:pt x="780310" y="945360"/>
                </a:lnTo>
                <a:lnTo>
                  <a:pt x="786760" y="1009959"/>
                </a:lnTo>
                <a:lnTo>
                  <a:pt x="792418" y="1075917"/>
                </a:lnTo>
                <a:lnTo>
                  <a:pt x="797264" y="1143158"/>
                </a:lnTo>
                <a:lnTo>
                  <a:pt x="801276" y="1211602"/>
                </a:lnTo>
                <a:lnTo>
                  <a:pt x="804434" y="1281171"/>
                </a:lnTo>
                <a:lnTo>
                  <a:pt x="806715" y="1351788"/>
                </a:lnTo>
                <a:lnTo>
                  <a:pt x="808100" y="1423372"/>
                </a:lnTo>
                <a:lnTo>
                  <a:pt x="808566" y="1495848"/>
                </a:lnTo>
                <a:lnTo>
                  <a:pt x="808100" y="1568323"/>
                </a:lnTo>
                <a:lnTo>
                  <a:pt x="806715" y="1639908"/>
                </a:lnTo>
                <a:lnTo>
                  <a:pt x="804434" y="1710524"/>
                </a:lnTo>
                <a:lnTo>
                  <a:pt x="801276" y="1780094"/>
                </a:lnTo>
                <a:lnTo>
                  <a:pt x="797264" y="1848538"/>
                </a:lnTo>
                <a:lnTo>
                  <a:pt x="792418" y="1915778"/>
                </a:lnTo>
                <a:lnTo>
                  <a:pt x="786760" y="1981737"/>
                </a:lnTo>
                <a:lnTo>
                  <a:pt x="780310" y="2046335"/>
                </a:lnTo>
                <a:lnTo>
                  <a:pt x="773091" y="2109494"/>
                </a:lnTo>
                <a:lnTo>
                  <a:pt x="765122" y="2171137"/>
                </a:lnTo>
                <a:lnTo>
                  <a:pt x="756426" y="2231183"/>
                </a:lnTo>
                <a:lnTo>
                  <a:pt x="747024" y="2289557"/>
                </a:lnTo>
                <a:lnTo>
                  <a:pt x="736936" y="2346177"/>
                </a:lnTo>
                <a:lnTo>
                  <a:pt x="726184" y="2400968"/>
                </a:lnTo>
                <a:lnTo>
                  <a:pt x="714789" y="2453849"/>
                </a:lnTo>
                <a:lnTo>
                  <a:pt x="702772" y="2504743"/>
                </a:lnTo>
                <a:lnTo>
                  <a:pt x="690154" y="2553572"/>
                </a:lnTo>
                <a:lnTo>
                  <a:pt x="676957" y="2600257"/>
                </a:lnTo>
                <a:lnTo>
                  <a:pt x="663202" y="2644719"/>
                </a:lnTo>
                <a:lnTo>
                  <a:pt x="648910" y="2686881"/>
                </a:lnTo>
                <a:lnTo>
                  <a:pt x="634102" y="2726664"/>
                </a:lnTo>
                <a:lnTo>
                  <a:pt x="618799" y="2763989"/>
                </a:lnTo>
                <a:lnTo>
                  <a:pt x="603022" y="2798779"/>
                </a:lnTo>
                <a:lnTo>
                  <a:pt x="570133" y="2860437"/>
                </a:lnTo>
                <a:lnTo>
                  <a:pt x="535604" y="2911013"/>
                </a:lnTo>
                <a:lnTo>
                  <a:pt x="499604" y="2949878"/>
                </a:lnTo>
                <a:lnTo>
                  <a:pt x="462303" y="2976406"/>
                </a:lnTo>
                <a:lnTo>
                  <a:pt x="423871" y="2989971"/>
                </a:lnTo>
                <a:lnTo>
                  <a:pt x="404283" y="2991696"/>
                </a:lnTo>
                <a:lnTo>
                  <a:pt x="384695" y="2989971"/>
                </a:lnTo>
                <a:lnTo>
                  <a:pt x="346262" y="2976406"/>
                </a:lnTo>
                <a:lnTo>
                  <a:pt x="308961" y="2949878"/>
                </a:lnTo>
                <a:lnTo>
                  <a:pt x="272961" y="2911013"/>
                </a:lnTo>
                <a:lnTo>
                  <a:pt x="238432" y="2860437"/>
                </a:lnTo>
                <a:lnTo>
                  <a:pt x="205543" y="2798779"/>
                </a:lnTo>
                <a:lnTo>
                  <a:pt x="189767" y="2763989"/>
                </a:lnTo>
                <a:lnTo>
                  <a:pt x="174464" y="2726664"/>
                </a:lnTo>
                <a:lnTo>
                  <a:pt x="159656" y="2686881"/>
                </a:lnTo>
                <a:lnTo>
                  <a:pt x="145363" y="2644719"/>
                </a:lnTo>
                <a:lnTo>
                  <a:pt x="131608" y="2600257"/>
                </a:lnTo>
                <a:lnTo>
                  <a:pt x="118411" y="2553572"/>
                </a:lnTo>
                <a:lnTo>
                  <a:pt x="105794" y="2504743"/>
                </a:lnTo>
                <a:lnTo>
                  <a:pt x="93777" y="2453849"/>
                </a:lnTo>
                <a:lnTo>
                  <a:pt x="82382" y="2400968"/>
                </a:lnTo>
                <a:lnTo>
                  <a:pt x="71630" y="2346177"/>
                </a:lnTo>
                <a:lnTo>
                  <a:pt x="61542" y="2289557"/>
                </a:lnTo>
                <a:lnTo>
                  <a:pt x="52139" y="2231183"/>
                </a:lnTo>
                <a:lnTo>
                  <a:pt x="43443" y="2171137"/>
                </a:lnTo>
                <a:lnTo>
                  <a:pt x="35475" y="2109494"/>
                </a:lnTo>
                <a:lnTo>
                  <a:pt x="28255" y="2046335"/>
                </a:lnTo>
                <a:lnTo>
                  <a:pt x="21806" y="1981737"/>
                </a:lnTo>
                <a:lnTo>
                  <a:pt x="16147" y="1915778"/>
                </a:lnTo>
                <a:lnTo>
                  <a:pt x="11302" y="1848538"/>
                </a:lnTo>
                <a:lnTo>
                  <a:pt x="7289" y="1780094"/>
                </a:lnTo>
                <a:lnTo>
                  <a:pt x="4132" y="1710524"/>
                </a:lnTo>
                <a:lnTo>
                  <a:pt x="1850" y="1639908"/>
                </a:lnTo>
                <a:lnTo>
                  <a:pt x="466" y="1568323"/>
                </a:lnTo>
                <a:lnTo>
                  <a:pt x="0" y="1495848"/>
                </a:lnTo>
                <a:lnTo>
                  <a:pt x="466" y="1423372"/>
                </a:lnTo>
                <a:lnTo>
                  <a:pt x="1850" y="1351788"/>
                </a:lnTo>
                <a:lnTo>
                  <a:pt x="4132" y="1281171"/>
                </a:lnTo>
                <a:lnTo>
                  <a:pt x="7289" y="1211602"/>
                </a:lnTo>
                <a:lnTo>
                  <a:pt x="11302" y="1143158"/>
                </a:lnTo>
                <a:lnTo>
                  <a:pt x="16147" y="1075917"/>
                </a:lnTo>
                <a:lnTo>
                  <a:pt x="21806" y="1009959"/>
                </a:lnTo>
                <a:lnTo>
                  <a:pt x="28255" y="945360"/>
                </a:lnTo>
                <a:lnTo>
                  <a:pt x="35475" y="882201"/>
                </a:lnTo>
                <a:lnTo>
                  <a:pt x="43443" y="820559"/>
                </a:lnTo>
                <a:lnTo>
                  <a:pt x="52139" y="760512"/>
                </a:lnTo>
                <a:lnTo>
                  <a:pt x="61542" y="702139"/>
                </a:lnTo>
                <a:lnTo>
                  <a:pt x="71630" y="645518"/>
                </a:lnTo>
                <a:lnTo>
                  <a:pt x="82382" y="590728"/>
                </a:lnTo>
                <a:lnTo>
                  <a:pt x="93777" y="537846"/>
                </a:lnTo>
                <a:lnTo>
                  <a:pt x="105794" y="486952"/>
                </a:lnTo>
                <a:lnTo>
                  <a:pt x="118411" y="438123"/>
                </a:lnTo>
                <a:lnTo>
                  <a:pt x="131608" y="391439"/>
                </a:lnTo>
                <a:lnTo>
                  <a:pt x="145363" y="346976"/>
                </a:lnTo>
                <a:lnTo>
                  <a:pt x="159656" y="304814"/>
                </a:lnTo>
                <a:lnTo>
                  <a:pt x="174464" y="265032"/>
                </a:lnTo>
                <a:lnTo>
                  <a:pt x="189767" y="227706"/>
                </a:lnTo>
                <a:lnTo>
                  <a:pt x="205543" y="192917"/>
                </a:lnTo>
                <a:lnTo>
                  <a:pt x="238432" y="131258"/>
                </a:lnTo>
                <a:lnTo>
                  <a:pt x="272961" y="80683"/>
                </a:lnTo>
                <a:lnTo>
                  <a:pt x="308961" y="41817"/>
                </a:lnTo>
                <a:lnTo>
                  <a:pt x="346262" y="15289"/>
                </a:lnTo>
                <a:lnTo>
                  <a:pt x="384695" y="1724"/>
                </a:lnTo>
                <a:lnTo>
                  <a:pt x="404283" y="0"/>
                </a:lnTo>
                <a:close/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802875" y="1961478"/>
            <a:ext cx="734209" cy="2715537"/>
          </a:xfrm>
          <a:custGeom>
            <a:avLst/>
            <a:gdLst/>
            <a:ahLst/>
            <a:cxnLst/>
            <a:rect l="l" t="t" r="r" b="b"/>
            <a:pathLst>
              <a:path w="808990" h="2992120">
                <a:moveTo>
                  <a:pt x="404283" y="0"/>
                </a:moveTo>
                <a:lnTo>
                  <a:pt x="443218" y="6847"/>
                </a:lnTo>
                <a:lnTo>
                  <a:pt x="481106" y="26972"/>
                </a:lnTo>
                <a:lnTo>
                  <a:pt x="517778" y="59747"/>
                </a:lnTo>
                <a:lnTo>
                  <a:pt x="553063" y="104546"/>
                </a:lnTo>
                <a:lnTo>
                  <a:pt x="586793" y="160741"/>
                </a:lnTo>
                <a:lnTo>
                  <a:pt x="618799" y="227706"/>
                </a:lnTo>
                <a:lnTo>
                  <a:pt x="634102" y="265032"/>
                </a:lnTo>
                <a:lnTo>
                  <a:pt x="648910" y="304814"/>
                </a:lnTo>
                <a:lnTo>
                  <a:pt x="663202" y="346976"/>
                </a:lnTo>
                <a:lnTo>
                  <a:pt x="676957" y="391439"/>
                </a:lnTo>
                <a:lnTo>
                  <a:pt x="690154" y="438123"/>
                </a:lnTo>
                <a:lnTo>
                  <a:pt x="702772" y="486952"/>
                </a:lnTo>
                <a:lnTo>
                  <a:pt x="714789" y="537846"/>
                </a:lnTo>
                <a:lnTo>
                  <a:pt x="726184" y="590728"/>
                </a:lnTo>
                <a:lnTo>
                  <a:pt x="736936" y="645518"/>
                </a:lnTo>
                <a:lnTo>
                  <a:pt x="747024" y="702139"/>
                </a:lnTo>
                <a:lnTo>
                  <a:pt x="756426" y="760512"/>
                </a:lnTo>
                <a:lnTo>
                  <a:pt x="765122" y="820559"/>
                </a:lnTo>
                <a:lnTo>
                  <a:pt x="773091" y="882201"/>
                </a:lnTo>
                <a:lnTo>
                  <a:pt x="780310" y="945360"/>
                </a:lnTo>
                <a:lnTo>
                  <a:pt x="786760" y="1009959"/>
                </a:lnTo>
                <a:lnTo>
                  <a:pt x="792418" y="1075917"/>
                </a:lnTo>
                <a:lnTo>
                  <a:pt x="797264" y="1143158"/>
                </a:lnTo>
                <a:lnTo>
                  <a:pt x="801276" y="1211602"/>
                </a:lnTo>
                <a:lnTo>
                  <a:pt x="804434" y="1281171"/>
                </a:lnTo>
                <a:lnTo>
                  <a:pt x="806715" y="1351788"/>
                </a:lnTo>
                <a:lnTo>
                  <a:pt x="808100" y="1423372"/>
                </a:lnTo>
                <a:lnTo>
                  <a:pt x="808566" y="1495848"/>
                </a:lnTo>
                <a:lnTo>
                  <a:pt x="808100" y="1568323"/>
                </a:lnTo>
                <a:lnTo>
                  <a:pt x="806715" y="1639908"/>
                </a:lnTo>
                <a:lnTo>
                  <a:pt x="804434" y="1710524"/>
                </a:lnTo>
                <a:lnTo>
                  <a:pt x="801276" y="1780094"/>
                </a:lnTo>
                <a:lnTo>
                  <a:pt x="797264" y="1848538"/>
                </a:lnTo>
                <a:lnTo>
                  <a:pt x="792418" y="1915778"/>
                </a:lnTo>
                <a:lnTo>
                  <a:pt x="786760" y="1981737"/>
                </a:lnTo>
                <a:lnTo>
                  <a:pt x="780310" y="2046335"/>
                </a:lnTo>
                <a:lnTo>
                  <a:pt x="773091" y="2109494"/>
                </a:lnTo>
                <a:lnTo>
                  <a:pt x="765122" y="2171137"/>
                </a:lnTo>
                <a:lnTo>
                  <a:pt x="756426" y="2231183"/>
                </a:lnTo>
                <a:lnTo>
                  <a:pt x="747024" y="2289557"/>
                </a:lnTo>
                <a:lnTo>
                  <a:pt x="736936" y="2346177"/>
                </a:lnTo>
                <a:lnTo>
                  <a:pt x="726184" y="2400968"/>
                </a:lnTo>
                <a:lnTo>
                  <a:pt x="714789" y="2453849"/>
                </a:lnTo>
                <a:lnTo>
                  <a:pt x="702772" y="2504743"/>
                </a:lnTo>
                <a:lnTo>
                  <a:pt x="690154" y="2553572"/>
                </a:lnTo>
                <a:lnTo>
                  <a:pt x="676957" y="2600257"/>
                </a:lnTo>
                <a:lnTo>
                  <a:pt x="663202" y="2644719"/>
                </a:lnTo>
                <a:lnTo>
                  <a:pt x="648910" y="2686881"/>
                </a:lnTo>
                <a:lnTo>
                  <a:pt x="634102" y="2726664"/>
                </a:lnTo>
                <a:lnTo>
                  <a:pt x="618799" y="2763989"/>
                </a:lnTo>
                <a:lnTo>
                  <a:pt x="603022" y="2798779"/>
                </a:lnTo>
                <a:lnTo>
                  <a:pt x="570133" y="2860437"/>
                </a:lnTo>
                <a:lnTo>
                  <a:pt x="535604" y="2911013"/>
                </a:lnTo>
                <a:lnTo>
                  <a:pt x="499604" y="2949878"/>
                </a:lnTo>
                <a:lnTo>
                  <a:pt x="462303" y="2976406"/>
                </a:lnTo>
                <a:lnTo>
                  <a:pt x="423871" y="2989971"/>
                </a:lnTo>
                <a:lnTo>
                  <a:pt x="404283" y="2991696"/>
                </a:lnTo>
                <a:lnTo>
                  <a:pt x="384695" y="2989971"/>
                </a:lnTo>
                <a:lnTo>
                  <a:pt x="346262" y="2976406"/>
                </a:lnTo>
                <a:lnTo>
                  <a:pt x="308961" y="2949878"/>
                </a:lnTo>
                <a:lnTo>
                  <a:pt x="272961" y="2911013"/>
                </a:lnTo>
                <a:lnTo>
                  <a:pt x="238432" y="2860437"/>
                </a:lnTo>
                <a:lnTo>
                  <a:pt x="205543" y="2798779"/>
                </a:lnTo>
                <a:lnTo>
                  <a:pt x="189767" y="2763989"/>
                </a:lnTo>
                <a:lnTo>
                  <a:pt x="174464" y="2726664"/>
                </a:lnTo>
                <a:lnTo>
                  <a:pt x="159656" y="2686881"/>
                </a:lnTo>
                <a:lnTo>
                  <a:pt x="145363" y="2644719"/>
                </a:lnTo>
                <a:lnTo>
                  <a:pt x="131608" y="2600257"/>
                </a:lnTo>
                <a:lnTo>
                  <a:pt x="118411" y="2553572"/>
                </a:lnTo>
                <a:lnTo>
                  <a:pt x="105794" y="2504743"/>
                </a:lnTo>
                <a:lnTo>
                  <a:pt x="93777" y="2453849"/>
                </a:lnTo>
                <a:lnTo>
                  <a:pt x="82382" y="2400968"/>
                </a:lnTo>
                <a:lnTo>
                  <a:pt x="71630" y="2346177"/>
                </a:lnTo>
                <a:lnTo>
                  <a:pt x="61542" y="2289557"/>
                </a:lnTo>
                <a:lnTo>
                  <a:pt x="52139" y="2231183"/>
                </a:lnTo>
                <a:lnTo>
                  <a:pt x="43443" y="2171137"/>
                </a:lnTo>
                <a:lnTo>
                  <a:pt x="35475" y="2109494"/>
                </a:lnTo>
                <a:lnTo>
                  <a:pt x="28255" y="2046335"/>
                </a:lnTo>
                <a:lnTo>
                  <a:pt x="21806" y="1981737"/>
                </a:lnTo>
                <a:lnTo>
                  <a:pt x="16147" y="1915778"/>
                </a:lnTo>
                <a:lnTo>
                  <a:pt x="11302" y="1848538"/>
                </a:lnTo>
                <a:lnTo>
                  <a:pt x="7289" y="1780094"/>
                </a:lnTo>
                <a:lnTo>
                  <a:pt x="4132" y="1710524"/>
                </a:lnTo>
                <a:lnTo>
                  <a:pt x="1850" y="1639908"/>
                </a:lnTo>
                <a:lnTo>
                  <a:pt x="466" y="1568323"/>
                </a:lnTo>
                <a:lnTo>
                  <a:pt x="0" y="1495848"/>
                </a:lnTo>
                <a:lnTo>
                  <a:pt x="466" y="1423372"/>
                </a:lnTo>
                <a:lnTo>
                  <a:pt x="1850" y="1351788"/>
                </a:lnTo>
                <a:lnTo>
                  <a:pt x="4132" y="1281171"/>
                </a:lnTo>
                <a:lnTo>
                  <a:pt x="7289" y="1211602"/>
                </a:lnTo>
                <a:lnTo>
                  <a:pt x="11302" y="1143158"/>
                </a:lnTo>
                <a:lnTo>
                  <a:pt x="16147" y="1075917"/>
                </a:lnTo>
                <a:lnTo>
                  <a:pt x="21806" y="1009959"/>
                </a:lnTo>
                <a:lnTo>
                  <a:pt x="28255" y="945360"/>
                </a:lnTo>
                <a:lnTo>
                  <a:pt x="35475" y="882201"/>
                </a:lnTo>
                <a:lnTo>
                  <a:pt x="43443" y="820559"/>
                </a:lnTo>
                <a:lnTo>
                  <a:pt x="52139" y="760512"/>
                </a:lnTo>
                <a:lnTo>
                  <a:pt x="61542" y="702139"/>
                </a:lnTo>
                <a:lnTo>
                  <a:pt x="71630" y="645518"/>
                </a:lnTo>
                <a:lnTo>
                  <a:pt x="82382" y="590728"/>
                </a:lnTo>
                <a:lnTo>
                  <a:pt x="93777" y="537846"/>
                </a:lnTo>
                <a:lnTo>
                  <a:pt x="105794" y="486952"/>
                </a:lnTo>
                <a:lnTo>
                  <a:pt x="118411" y="438123"/>
                </a:lnTo>
                <a:lnTo>
                  <a:pt x="131608" y="391439"/>
                </a:lnTo>
                <a:lnTo>
                  <a:pt x="145363" y="346976"/>
                </a:lnTo>
                <a:lnTo>
                  <a:pt x="159656" y="304814"/>
                </a:lnTo>
                <a:lnTo>
                  <a:pt x="174464" y="265032"/>
                </a:lnTo>
                <a:lnTo>
                  <a:pt x="189767" y="227706"/>
                </a:lnTo>
                <a:lnTo>
                  <a:pt x="205543" y="192917"/>
                </a:lnTo>
                <a:lnTo>
                  <a:pt x="238432" y="131258"/>
                </a:lnTo>
                <a:lnTo>
                  <a:pt x="272961" y="80683"/>
                </a:lnTo>
                <a:lnTo>
                  <a:pt x="308961" y="41817"/>
                </a:lnTo>
                <a:lnTo>
                  <a:pt x="346262" y="15289"/>
                </a:lnTo>
                <a:lnTo>
                  <a:pt x="384695" y="1724"/>
                </a:lnTo>
                <a:lnTo>
                  <a:pt x="404283" y="0"/>
                </a:lnTo>
                <a:close/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087723" y="1447800"/>
            <a:ext cx="3375979" cy="734209"/>
          </a:xfrm>
          <a:custGeom>
            <a:avLst/>
            <a:gdLst/>
            <a:ahLst/>
            <a:cxnLst/>
            <a:rect l="l" t="t" r="r" b="b"/>
            <a:pathLst>
              <a:path w="3719829" h="808989">
                <a:moveTo>
                  <a:pt x="0" y="808566"/>
                </a:moveTo>
                <a:lnTo>
                  <a:pt x="3719405" y="808566"/>
                </a:lnTo>
                <a:lnTo>
                  <a:pt x="3719405" y="0"/>
                </a:lnTo>
                <a:lnTo>
                  <a:pt x="0" y="0"/>
                </a:lnTo>
                <a:lnTo>
                  <a:pt x="0" y="8085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6161104" y="4529866"/>
            <a:ext cx="2846934" cy="734209"/>
          </a:xfrm>
          <a:custGeom>
            <a:avLst/>
            <a:gdLst/>
            <a:ahLst/>
            <a:cxnLst/>
            <a:rect l="l" t="t" r="r" b="b"/>
            <a:pathLst>
              <a:path w="3136900" h="808989">
                <a:moveTo>
                  <a:pt x="0" y="808566"/>
                </a:moveTo>
                <a:lnTo>
                  <a:pt x="3136563" y="808566"/>
                </a:lnTo>
                <a:lnTo>
                  <a:pt x="3136563" y="0"/>
                </a:lnTo>
                <a:lnTo>
                  <a:pt x="0" y="0"/>
                </a:lnTo>
                <a:lnTo>
                  <a:pt x="0" y="8085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5826298" y="1594564"/>
            <a:ext cx="807400" cy="3522361"/>
          </a:xfrm>
          <a:custGeom>
            <a:avLst/>
            <a:gdLst/>
            <a:ahLst/>
            <a:cxnLst/>
            <a:rect l="l" t="t" r="r" b="b"/>
            <a:pathLst>
              <a:path w="889635" h="3881120">
                <a:moveTo>
                  <a:pt x="0" y="3881120"/>
                </a:moveTo>
                <a:lnTo>
                  <a:pt x="889423" y="3881120"/>
                </a:lnTo>
                <a:lnTo>
                  <a:pt x="889423" y="0"/>
                </a:lnTo>
                <a:lnTo>
                  <a:pt x="0" y="0"/>
                </a:lnTo>
                <a:lnTo>
                  <a:pt x="0" y="3881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9007735" y="1741330"/>
            <a:ext cx="807400" cy="3522361"/>
          </a:xfrm>
          <a:custGeom>
            <a:avLst/>
            <a:gdLst/>
            <a:ahLst/>
            <a:cxnLst/>
            <a:rect l="l" t="t" r="r" b="b"/>
            <a:pathLst>
              <a:path w="889634" h="3881120">
                <a:moveTo>
                  <a:pt x="0" y="3881120"/>
                </a:moveTo>
                <a:lnTo>
                  <a:pt x="889423" y="3881120"/>
                </a:lnTo>
                <a:lnTo>
                  <a:pt x="889423" y="0"/>
                </a:lnTo>
                <a:lnTo>
                  <a:pt x="0" y="0"/>
                </a:lnTo>
                <a:lnTo>
                  <a:pt x="0" y="3881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6633504" y="2170924"/>
            <a:ext cx="2374366" cy="2348433"/>
          </a:xfrm>
          <a:custGeom>
            <a:avLst/>
            <a:gdLst/>
            <a:ahLst/>
            <a:cxnLst/>
            <a:rect l="l" t="t" r="r" b="b"/>
            <a:pathLst>
              <a:path w="2616200" h="2587625">
                <a:moveTo>
                  <a:pt x="0" y="0"/>
                </a:moveTo>
                <a:lnTo>
                  <a:pt x="2616049" y="0"/>
                </a:lnTo>
                <a:lnTo>
                  <a:pt x="2616049" y="2587413"/>
                </a:lnTo>
                <a:lnTo>
                  <a:pt x="0" y="2587413"/>
                </a:lnTo>
                <a:lnTo>
                  <a:pt x="0" y="0"/>
                </a:lnTo>
                <a:close/>
              </a:path>
            </a:pathLst>
          </a:custGeom>
          <a:ln w="30321">
            <a:solidFill>
              <a:srgbClr val="F3F2D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7838965" y="3323642"/>
            <a:ext cx="964154" cy="0"/>
          </a:xfrm>
          <a:custGeom>
            <a:avLst/>
            <a:gdLst/>
            <a:ahLst/>
            <a:cxnLst/>
            <a:rect l="l" t="t" r="r" b="b"/>
            <a:pathLst>
              <a:path w="1062354">
                <a:moveTo>
                  <a:pt x="0" y="0"/>
                </a:moveTo>
                <a:lnTo>
                  <a:pt x="1062085" y="0"/>
                </a:lnTo>
              </a:path>
            </a:pathLst>
          </a:custGeom>
          <a:ln w="60643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6821546" y="3323642"/>
            <a:ext cx="961273" cy="0"/>
          </a:xfrm>
          <a:custGeom>
            <a:avLst/>
            <a:gdLst/>
            <a:ahLst/>
            <a:cxnLst/>
            <a:rect l="l" t="t" r="r" b="b"/>
            <a:pathLst>
              <a:path w="1059179">
                <a:moveTo>
                  <a:pt x="0" y="0"/>
                </a:moveTo>
                <a:lnTo>
                  <a:pt x="1058717" y="0"/>
                </a:lnTo>
              </a:path>
            </a:pathLst>
          </a:custGeom>
          <a:ln w="60643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7809919" y="2327626"/>
            <a:ext cx="1729" cy="1981328"/>
          </a:xfrm>
          <a:custGeom>
            <a:avLst/>
            <a:gdLst/>
            <a:ahLst/>
            <a:cxnLst/>
            <a:rect l="l" t="t" r="r" b="b"/>
            <a:pathLst>
              <a:path w="1904" h="2183129">
                <a:moveTo>
                  <a:pt x="0" y="2183129"/>
                </a:moveTo>
                <a:lnTo>
                  <a:pt x="1683" y="0"/>
                </a:lnTo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027152" y="4836712"/>
            <a:ext cx="1885662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2269" b="1" spc="23" dirty="0">
                <a:solidFill>
                  <a:srgbClr val="D2533C"/>
                </a:solidFill>
                <a:latin typeface="Arial Black"/>
                <a:cs typeface="Arial Black"/>
              </a:rPr>
              <a:t>A</a:t>
            </a:r>
            <a:r>
              <a:rPr sz="2269" b="1" spc="-41" dirty="0">
                <a:solidFill>
                  <a:srgbClr val="D2533C"/>
                </a:solidFill>
                <a:latin typeface="Arial Black"/>
                <a:cs typeface="Arial Black"/>
              </a:rPr>
              <a:t> </a:t>
            </a:r>
            <a:r>
              <a:rPr sz="2269" b="1" spc="23" dirty="0">
                <a:solidFill>
                  <a:srgbClr val="D2533C"/>
                </a:solidFill>
                <a:latin typeface="Arial Black"/>
                <a:cs typeface="Arial Black"/>
              </a:rPr>
              <a:t>rectangle</a:t>
            </a:r>
            <a:endParaRPr sz="2269">
              <a:latin typeface="Arial Black"/>
              <a:cs typeface="Arial Black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23350"/>
              </p:ext>
            </p:extLst>
          </p:nvPr>
        </p:nvGraphicFramePr>
        <p:xfrm>
          <a:off x="2923100" y="2154108"/>
          <a:ext cx="2344399" cy="2348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9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292934"/>
                      </a:solidFill>
                      <a:prstDash val="solid"/>
                    </a:lnL>
                    <a:lnR w="76200">
                      <a:solidFill>
                        <a:srgbClr val="292934"/>
                      </a:solidFill>
                      <a:prstDash val="solid"/>
                    </a:lnR>
                    <a:lnT w="76200">
                      <a:solidFill>
                        <a:srgbClr val="292934"/>
                      </a:solidFill>
                      <a:prstDash val="solid"/>
                    </a:lnT>
                    <a:lnB w="762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292934"/>
                      </a:solidFill>
                      <a:prstDash val="solid"/>
                    </a:lnL>
                    <a:lnR w="76200">
                      <a:solidFill>
                        <a:srgbClr val="292934"/>
                      </a:solidFill>
                      <a:prstDash val="solid"/>
                    </a:lnR>
                    <a:lnT w="76200">
                      <a:solidFill>
                        <a:srgbClr val="292934"/>
                      </a:solidFill>
                      <a:prstDash val="solid"/>
                    </a:lnT>
                    <a:lnB w="762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85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292934"/>
                      </a:solidFill>
                      <a:prstDash val="solid"/>
                    </a:lnL>
                    <a:lnR w="76200">
                      <a:solidFill>
                        <a:srgbClr val="292934"/>
                      </a:solidFill>
                      <a:prstDash val="solid"/>
                    </a:lnR>
                    <a:lnT w="76200">
                      <a:solidFill>
                        <a:srgbClr val="292934"/>
                      </a:solidFill>
                      <a:prstDash val="solid"/>
                    </a:lnT>
                    <a:lnB w="762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292934"/>
                      </a:solidFill>
                      <a:prstDash val="solid"/>
                    </a:lnL>
                    <a:lnR w="76200">
                      <a:solidFill>
                        <a:srgbClr val="292934"/>
                      </a:solidFill>
                      <a:prstDash val="solid"/>
                    </a:lnR>
                    <a:lnT w="76200">
                      <a:solidFill>
                        <a:srgbClr val="292934"/>
                      </a:solidFill>
                      <a:prstDash val="solid"/>
                    </a:lnT>
                    <a:lnB w="762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814824" y="4881048"/>
            <a:ext cx="1994583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2269" b="1" spc="27" dirty="0">
                <a:solidFill>
                  <a:srgbClr val="D2533C"/>
                </a:solidFill>
                <a:latin typeface="Arial Black"/>
                <a:cs typeface="Arial Black"/>
              </a:rPr>
              <a:t>Maps </a:t>
            </a:r>
            <a:r>
              <a:rPr sz="2269" b="1" spc="14" dirty="0">
                <a:solidFill>
                  <a:srgbClr val="D2533C"/>
                </a:solidFill>
                <a:latin typeface="Arial Black"/>
                <a:cs typeface="Arial Black"/>
              </a:rPr>
              <a:t>to</a:t>
            </a:r>
            <a:r>
              <a:rPr sz="2269" b="1" spc="-50" dirty="0">
                <a:solidFill>
                  <a:srgbClr val="D2533C"/>
                </a:solidFill>
                <a:latin typeface="Arial Black"/>
                <a:cs typeface="Arial Black"/>
              </a:rPr>
              <a:t> </a:t>
            </a:r>
            <a:r>
              <a:rPr sz="2269" b="1" spc="14" dirty="0">
                <a:solidFill>
                  <a:srgbClr val="D2533C"/>
                </a:solidFill>
                <a:latin typeface="Arial Black"/>
                <a:cs typeface="Arial Black"/>
              </a:rPr>
              <a:t>this</a:t>
            </a:r>
            <a:endParaRPr sz="2269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34528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45CBBF-7B74-7B41-A5DA-6B01480920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 Distortion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E7C28C-6AD0-774A-A99A-BB297160CE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291706" y="1852832"/>
            <a:ext cx="3448977" cy="3448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2368240" y="5330448"/>
            <a:ext cx="1587136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Oculus Rift</a:t>
            </a:r>
            <a:r>
              <a:rPr sz="1724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DK2</a:t>
            </a:r>
            <a:endParaRPr sz="1724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2130" y="1852832"/>
            <a:ext cx="3448977" cy="3448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6318663" y="5330448"/>
            <a:ext cx="960120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HTC</a:t>
            </a:r>
            <a:r>
              <a:rPr sz="1724" spc="-5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spc="-9" dirty="0">
                <a:solidFill>
                  <a:srgbClr val="292934"/>
                </a:solidFill>
                <a:latin typeface="Arial"/>
                <a:cs typeface="Arial"/>
              </a:rPr>
              <a:t>Vive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71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6A7F12-3891-B547-809E-3D395793D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6900" y="827733"/>
            <a:ext cx="8458200" cy="5202536"/>
          </a:xfrm>
        </p:spPr>
        <p:txBody>
          <a:bodyPr/>
          <a:lstStyle/>
          <a:p>
            <a:r>
              <a:rPr lang="en-US" dirty="0"/>
              <a:t>To Correct for Distortion</a:t>
            </a:r>
          </a:p>
          <a:p>
            <a:pPr lvl="1"/>
            <a:r>
              <a:rPr lang="en-US" dirty="0"/>
              <a:t>Must pre-distort image</a:t>
            </a:r>
          </a:p>
          <a:p>
            <a:pPr lvl="1"/>
            <a:r>
              <a:rPr lang="en-US" dirty="0"/>
              <a:t>This is a pixel-based distortion</a:t>
            </a:r>
          </a:p>
          <a:p>
            <a:pPr lvl="1"/>
            <a:r>
              <a:rPr lang="en-US" dirty="0"/>
              <a:t>Use shader programming</a:t>
            </a:r>
          </a:p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00AB27-6512-C747-ACA9-6E43195C2B4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662646" y="2561007"/>
            <a:ext cx="3386354" cy="3001383"/>
          </a:xfrm>
          <a:custGeom>
            <a:avLst/>
            <a:gdLst/>
            <a:ahLst/>
            <a:cxnLst/>
            <a:rect l="l" t="t" r="r" b="b"/>
            <a:pathLst>
              <a:path w="3731260" h="3307079">
                <a:moveTo>
                  <a:pt x="0" y="0"/>
                </a:moveTo>
                <a:lnTo>
                  <a:pt x="3731198" y="0"/>
                </a:lnTo>
                <a:lnTo>
                  <a:pt x="3731198" y="3306700"/>
                </a:lnTo>
                <a:lnTo>
                  <a:pt x="0" y="3306700"/>
                </a:lnTo>
                <a:lnTo>
                  <a:pt x="0" y="0"/>
                </a:lnTo>
                <a:close/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8125393" y="3012609"/>
            <a:ext cx="2403758" cy="2045874"/>
          </a:xfrm>
          <a:custGeom>
            <a:avLst/>
            <a:gdLst/>
            <a:ahLst/>
            <a:cxnLst/>
            <a:rect l="l" t="t" r="r" b="b"/>
            <a:pathLst>
              <a:path w="2648585" h="2254250">
                <a:moveTo>
                  <a:pt x="0" y="375689"/>
                </a:moveTo>
                <a:lnTo>
                  <a:pt x="2927" y="328563"/>
                </a:lnTo>
                <a:lnTo>
                  <a:pt x="11473" y="283184"/>
                </a:lnTo>
                <a:lnTo>
                  <a:pt x="25288" y="239904"/>
                </a:lnTo>
                <a:lnTo>
                  <a:pt x="44017" y="199075"/>
                </a:lnTo>
                <a:lnTo>
                  <a:pt x="67310" y="161049"/>
                </a:lnTo>
                <a:lnTo>
                  <a:pt x="94815" y="126178"/>
                </a:lnTo>
                <a:lnTo>
                  <a:pt x="126178" y="94815"/>
                </a:lnTo>
                <a:lnTo>
                  <a:pt x="161049" y="67310"/>
                </a:lnTo>
                <a:lnTo>
                  <a:pt x="199075" y="44017"/>
                </a:lnTo>
                <a:lnTo>
                  <a:pt x="239904" y="25288"/>
                </a:lnTo>
                <a:lnTo>
                  <a:pt x="283184" y="11473"/>
                </a:lnTo>
                <a:lnTo>
                  <a:pt x="328563" y="2927"/>
                </a:lnTo>
                <a:lnTo>
                  <a:pt x="375689" y="0"/>
                </a:lnTo>
                <a:lnTo>
                  <a:pt x="2272513" y="0"/>
                </a:lnTo>
                <a:lnTo>
                  <a:pt x="2319638" y="2927"/>
                </a:lnTo>
                <a:lnTo>
                  <a:pt x="2365017" y="11473"/>
                </a:lnTo>
                <a:lnTo>
                  <a:pt x="2408297" y="25288"/>
                </a:lnTo>
                <a:lnTo>
                  <a:pt x="2449126" y="44017"/>
                </a:lnTo>
                <a:lnTo>
                  <a:pt x="2487152" y="67310"/>
                </a:lnTo>
                <a:lnTo>
                  <a:pt x="2522022" y="94815"/>
                </a:lnTo>
                <a:lnTo>
                  <a:pt x="2553386" y="126178"/>
                </a:lnTo>
                <a:lnTo>
                  <a:pt x="2580891" y="161049"/>
                </a:lnTo>
                <a:lnTo>
                  <a:pt x="2604184" y="199075"/>
                </a:lnTo>
                <a:lnTo>
                  <a:pt x="2622913" y="239904"/>
                </a:lnTo>
                <a:lnTo>
                  <a:pt x="2636728" y="283184"/>
                </a:lnTo>
                <a:lnTo>
                  <a:pt x="2645274" y="328563"/>
                </a:lnTo>
                <a:lnTo>
                  <a:pt x="2648202" y="375689"/>
                </a:lnTo>
                <a:lnTo>
                  <a:pt x="2648202" y="1878395"/>
                </a:lnTo>
                <a:lnTo>
                  <a:pt x="2645274" y="1925521"/>
                </a:lnTo>
                <a:lnTo>
                  <a:pt x="2636728" y="1970900"/>
                </a:lnTo>
                <a:lnTo>
                  <a:pt x="2622913" y="2014180"/>
                </a:lnTo>
                <a:lnTo>
                  <a:pt x="2604184" y="2055009"/>
                </a:lnTo>
                <a:lnTo>
                  <a:pt x="2580891" y="2093035"/>
                </a:lnTo>
                <a:lnTo>
                  <a:pt x="2553386" y="2127906"/>
                </a:lnTo>
                <a:lnTo>
                  <a:pt x="2522022" y="2159269"/>
                </a:lnTo>
                <a:lnTo>
                  <a:pt x="2487152" y="2186774"/>
                </a:lnTo>
                <a:lnTo>
                  <a:pt x="2449126" y="2210067"/>
                </a:lnTo>
                <a:lnTo>
                  <a:pt x="2408297" y="2228797"/>
                </a:lnTo>
                <a:lnTo>
                  <a:pt x="2365017" y="2242611"/>
                </a:lnTo>
                <a:lnTo>
                  <a:pt x="2319638" y="2251158"/>
                </a:lnTo>
                <a:lnTo>
                  <a:pt x="2272513" y="2254085"/>
                </a:lnTo>
                <a:lnTo>
                  <a:pt x="375689" y="2254085"/>
                </a:lnTo>
                <a:lnTo>
                  <a:pt x="328563" y="2251158"/>
                </a:lnTo>
                <a:lnTo>
                  <a:pt x="283184" y="2242611"/>
                </a:lnTo>
                <a:lnTo>
                  <a:pt x="239904" y="2228797"/>
                </a:lnTo>
                <a:lnTo>
                  <a:pt x="199075" y="2210067"/>
                </a:lnTo>
                <a:lnTo>
                  <a:pt x="161049" y="2186774"/>
                </a:lnTo>
                <a:lnTo>
                  <a:pt x="126178" y="2159269"/>
                </a:lnTo>
                <a:lnTo>
                  <a:pt x="94815" y="2127906"/>
                </a:lnTo>
                <a:lnTo>
                  <a:pt x="67310" y="2093035"/>
                </a:lnTo>
                <a:lnTo>
                  <a:pt x="44017" y="2055009"/>
                </a:lnTo>
                <a:lnTo>
                  <a:pt x="25288" y="2014180"/>
                </a:lnTo>
                <a:lnTo>
                  <a:pt x="11473" y="1970900"/>
                </a:lnTo>
                <a:lnTo>
                  <a:pt x="2927" y="1925521"/>
                </a:lnTo>
                <a:lnTo>
                  <a:pt x="0" y="1878395"/>
                </a:lnTo>
                <a:lnTo>
                  <a:pt x="0" y="375689"/>
                </a:lnTo>
                <a:close/>
              </a:path>
            </a:pathLst>
          </a:custGeom>
          <a:ln w="60642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656240" y="2554442"/>
            <a:ext cx="469687" cy="458736"/>
          </a:xfrm>
          <a:custGeom>
            <a:avLst/>
            <a:gdLst/>
            <a:ahLst/>
            <a:cxnLst/>
            <a:rect l="l" t="t" r="r" b="b"/>
            <a:pathLst>
              <a:path w="517525" h="505460">
                <a:moveTo>
                  <a:pt x="14118" y="0"/>
                </a:moveTo>
                <a:lnTo>
                  <a:pt x="0" y="14466"/>
                </a:lnTo>
                <a:lnTo>
                  <a:pt x="452010" y="455593"/>
                </a:lnTo>
                <a:lnTo>
                  <a:pt x="430833" y="477292"/>
                </a:lnTo>
                <a:lnTo>
                  <a:pt x="516936" y="504832"/>
                </a:lnTo>
                <a:lnTo>
                  <a:pt x="494835" y="441126"/>
                </a:lnTo>
                <a:lnTo>
                  <a:pt x="466129" y="441126"/>
                </a:lnTo>
                <a:lnTo>
                  <a:pt x="14118" y="0"/>
                </a:lnTo>
                <a:close/>
              </a:path>
              <a:path w="517525" h="505460">
                <a:moveTo>
                  <a:pt x="487306" y="419426"/>
                </a:moveTo>
                <a:lnTo>
                  <a:pt x="466129" y="441126"/>
                </a:lnTo>
                <a:lnTo>
                  <a:pt x="494835" y="441126"/>
                </a:lnTo>
                <a:lnTo>
                  <a:pt x="487306" y="419426"/>
                </a:lnTo>
                <a:close/>
              </a:path>
            </a:pathLst>
          </a:custGeom>
          <a:solidFill>
            <a:srgbClr val="93A299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7698678" y="5058335"/>
            <a:ext cx="427039" cy="504265"/>
          </a:xfrm>
          <a:custGeom>
            <a:avLst/>
            <a:gdLst/>
            <a:ahLst/>
            <a:cxnLst/>
            <a:rect l="l" t="t" r="r" b="b"/>
            <a:pathLst>
              <a:path w="470534" h="555625">
                <a:moveTo>
                  <a:pt x="470175" y="0"/>
                </a:moveTo>
                <a:lnTo>
                  <a:pt x="387151" y="35768"/>
                </a:lnTo>
                <a:lnTo>
                  <a:pt x="410335" y="55309"/>
                </a:lnTo>
                <a:lnTo>
                  <a:pt x="0" y="542122"/>
                </a:lnTo>
                <a:lnTo>
                  <a:pt x="15456" y="555150"/>
                </a:lnTo>
                <a:lnTo>
                  <a:pt x="425791" y="68337"/>
                </a:lnTo>
                <a:lnTo>
                  <a:pt x="453689" y="68337"/>
                </a:lnTo>
                <a:lnTo>
                  <a:pt x="470175" y="0"/>
                </a:lnTo>
                <a:close/>
              </a:path>
              <a:path w="470534" h="555625">
                <a:moveTo>
                  <a:pt x="453689" y="68337"/>
                </a:moveTo>
                <a:lnTo>
                  <a:pt x="425791" y="68337"/>
                </a:lnTo>
                <a:lnTo>
                  <a:pt x="448975" y="87880"/>
                </a:lnTo>
                <a:lnTo>
                  <a:pt x="453689" y="68337"/>
                </a:lnTo>
                <a:close/>
              </a:path>
            </a:pathLst>
          </a:custGeom>
          <a:solidFill>
            <a:srgbClr val="93A299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10571850" y="2555095"/>
            <a:ext cx="427039" cy="504265"/>
          </a:xfrm>
          <a:custGeom>
            <a:avLst/>
            <a:gdLst/>
            <a:ahLst/>
            <a:cxnLst/>
            <a:rect l="l" t="t" r="r" b="b"/>
            <a:pathLst>
              <a:path w="470535" h="555625">
                <a:moveTo>
                  <a:pt x="21200" y="467271"/>
                </a:moveTo>
                <a:lnTo>
                  <a:pt x="0" y="555150"/>
                </a:lnTo>
                <a:lnTo>
                  <a:pt x="83023" y="519381"/>
                </a:lnTo>
                <a:lnTo>
                  <a:pt x="59839" y="499840"/>
                </a:lnTo>
                <a:lnTo>
                  <a:pt x="70820" y="486812"/>
                </a:lnTo>
                <a:lnTo>
                  <a:pt x="44383" y="486812"/>
                </a:lnTo>
                <a:lnTo>
                  <a:pt x="21200" y="467271"/>
                </a:lnTo>
                <a:close/>
              </a:path>
              <a:path w="470535" h="555625">
                <a:moveTo>
                  <a:pt x="454719" y="0"/>
                </a:moveTo>
                <a:lnTo>
                  <a:pt x="44383" y="486812"/>
                </a:lnTo>
                <a:lnTo>
                  <a:pt x="70820" y="486812"/>
                </a:lnTo>
                <a:lnTo>
                  <a:pt x="470175" y="13027"/>
                </a:lnTo>
                <a:lnTo>
                  <a:pt x="454719" y="0"/>
                </a:lnTo>
                <a:close/>
              </a:path>
            </a:pathLst>
          </a:custGeom>
          <a:solidFill>
            <a:srgbClr val="93A299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10528804" y="5058336"/>
            <a:ext cx="469687" cy="458736"/>
          </a:xfrm>
          <a:custGeom>
            <a:avLst/>
            <a:gdLst/>
            <a:ahLst/>
            <a:cxnLst/>
            <a:rect l="l" t="t" r="r" b="b"/>
            <a:pathLst>
              <a:path w="517525" h="505460">
                <a:moveTo>
                  <a:pt x="79749" y="63705"/>
                </a:moveTo>
                <a:lnTo>
                  <a:pt x="50807" y="63705"/>
                </a:lnTo>
                <a:lnTo>
                  <a:pt x="502818" y="504832"/>
                </a:lnTo>
                <a:lnTo>
                  <a:pt x="516936" y="490366"/>
                </a:lnTo>
                <a:lnTo>
                  <a:pt x="79749" y="63705"/>
                </a:lnTo>
                <a:close/>
              </a:path>
              <a:path w="517525" h="505460">
                <a:moveTo>
                  <a:pt x="0" y="0"/>
                </a:moveTo>
                <a:lnTo>
                  <a:pt x="29630" y="85406"/>
                </a:lnTo>
                <a:lnTo>
                  <a:pt x="50807" y="63705"/>
                </a:lnTo>
                <a:lnTo>
                  <a:pt x="79749" y="63705"/>
                </a:lnTo>
                <a:lnTo>
                  <a:pt x="64926" y="49239"/>
                </a:lnTo>
                <a:lnTo>
                  <a:pt x="86103" y="27539"/>
                </a:lnTo>
                <a:lnTo>
                  <a:pt x="0" y="0"/>
                </a:lnTo>
                <a:close/>
              </a:path>
            </a:pathLst>
          </a:custGeom>
          <a:solidFill>
            <a:srgbClr val="93A299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41129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0F079-B49E-4D4E-924A-D0DA94676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103632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HMD Design Trade-offs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Resolution vs. field of view</a:t>
            </a:r>
          </a:p>
          <a:p>
            <a:pPr lvl="2"/>
            <a:r>
              <a:rPr lang="en-US" dirty="0"/>
              <a:t>As FOV increases, resolution decreases for fixed pixels</a:t>
            </a:r>
          </a:p>
          <a:p>
            <a:pPr lvl="1"/>
            <a:r>
              <a:rPr lang="en-US" dirty="0"/>
              <a:t>Eye box vs. field of view</a:t>
            </a:r>
          </a:p>
          <a:p>
            <a:pPr lvl="2"/>
            <a:r>
              <a:rPr lang="en-US" dirty="0"/>
              <a:t>Larger eye box limits field of view</a:t>
            </a:r>
          </a:p>
          <a:p>
            <a:pPr lvl="1"/>
            <a:r>
              <a:rPr lang="en-US" dirty="0"/>
              <a:t>Size, Weight, and Power vs. everything else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1572A8-3A50-9540-A5F0-58550FCA900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285110" y="1408163"/>
            <a:ext cx="3184978" cy="1944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5634682" y="2161688"/>
            <a:ext cx="610156" cy="425356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94517" algn="ctr">
              <a:spcBef>
                <a:spcPts val="103"/>
              </a:spcBef>
            </a:pPr>
            <a:r>
              <a:rPr sz="2677" spc="5" dirty="0">
                <a:solidFill>
                  <a:srgbClr val="292934"/>
                </a:solidFill>
                <a:latin typeface="Arial"/>
                <a:cs typeface="Arial"/>
              </a:rPr>
              <a:t>vs.</a:t>
            </a:r>
            <a:endParaRPr sz="267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9432" y="1408164"/>
            <a:ext cx="3091850" cy="1932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75188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642E806-A7D7-2645-AE1F-3A68ED2433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 Types of Head Mounted Displays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A460D43-B8A5-3D4D-A3AA-1270808972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3013300" y="2372625"/>
            <a:ext cx="1156063" cy="3333334"/>
          </a:xfrm>
          <a:custGeom>
            <a:avLst/>
            <a:gdLst/>
            <a:ahLst/>
            <a:cxnLst/>
            <a:rect l="l" t="t" r="r" b="b"/>
            <a:pathLst>
              <a:path w="1273810" h="3672840">
                <a:moveTo>
                  <a:pt x="669399" y="0"/>
                </a:moveTo>
                <a:lnTo>
                  <a:pt x="1091856" y="990650"/>
                </a:lnTo>
                <a:lnTo>
                  <a:pt x="865321" y="1298094"/>
                </a:lnTo>
                <a:lnTo>
                  <a:pt x="1273492" y="2149967"/>
                </a:lnTo>
                <a:lnTo>
                  <a:pt x="916343" y="2408306"/>
                </a:lnTo>
                <a:lnTo>
                  <a:pt x="1159204" y="3315690"/>
                </a:lnTo>
                <a:lnTo>
                  <a:pt x="0" y="3672239"/>
                </a:lnTo>
              </a:path>
            </a:pathLst>
          </a:custGeom>
          <a:ln w="55575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5378359" y="2754825"/>
            <a:ext cx="813738" cy="1330106"/>
          </a:xfrm>
          <a:custGeom>
            <a:avLst/>
            <a:gdLst/>
            <a:ahLst/>
            <a:cxnLst/>
            <a:rect l="l" t="t" r="r" b="b"/>
            <a:pathLst>
              <a:path w="896620" h="1465579">
                <a:moveTo>
                  <a:pt x="448080" y="0"/>
                </a:moveTo>
                <a:lnTo>
                  <a:pt x="375399" y="9590"/>
                </a:lnTo>
                <a:lnTo>
                  <a:pt x="306452" y="37356"/>
                </a:lnTo>
                <a:lnTo>
                  <a:pt x="273667" y="57584"/>
                </a:lnTo>
                <a:lnTo>
                  <a:pt x="242161" y="81789"/>
                </a:lnTo>
                <a:lnTo>
                  <a:pt x="212050" y="109784"/>
                </a:lnTo>
                <a:lnTo>
                  <a:pt x="183450" y="141381"/>
                </a:lnTo>
                <a:lnTo>
                  <a:pt x="156474" y="176389"/>
                </a:lnTo>
                <a:lnTo>
                  <a:pt x="131239" y="214621"/>
                </a:lnTo>
                <a:lnTo>
                  <a:pt x="107861" y="255889"/>
                </a:lnTo>
                <a:lnTo>
                  <a:pt x="86453" y="300003"/>
                </a:lnTo>
                <a:lnTo>
                  <a:pt x="67132" y="346775"/>
                </a:lnTo>
                <a:lnTo>
                  <a:pt x="50014" y="396016"/>
                </a:lnTo>
                <a:lnTo>
                  <a:pt x="35212" y="447539"/>
                </a:lnTo>
                <a:lnTo>
                  <a:pt x="22843" y="501153"/>
                </a:lnTo>
                <a:lnTo>
                  <a:pt x="13022" y="556672"/>
                </a:lnTo>
                <a:lnTo>
                  <a:pt x="5864" y="613905"/>
                </a:lnTo>
                <a:lnTo>
                  <a:pt x="1485" y="672665"/>
                </a:lnTo>
                <a:lnTo>
                  <a:pt x="0" y="732763"/>
                </a:lnTo>
                <a:lnTo>
                  <a:pt x="1485" y="792861"/>
                </a:lnTo>
                <a:lnTo>
                  <a:pt x="5864" y="851621"/>
                </a:lnTo>
                <a:lnTo>
                  <a:pt x="13022" y="908855"/>
                </a:lnTo>
                <a:lnTo>
                  <a:pt x="22843" y="964373"/>
                </a:lnTo>
                <a:lnTo>
                  <a:pt x="35212" y="1017988"/>
                </a:lnTo>
                <a:lnTo>
                  <a:pt x="50014" y="1069510"/>
                </a:lnTo>
                <a:lnTo>
                  <a:pt x="67132" y="1118752"/>
                </a:lnTo>
                <a:lnTo>
                  <a:pt x="86453" y="1165524"/>
                </a:lnTo>
                <a:lnTo>
                  <a:pt x="107861" y="1209638"/>
                </a:lnTo>
                <a:lnTo>
                  <a:pt x="131239" y="1250906"/>
                </a:lnTo>
                <a:lnTo>
                  <a:pt x="156474" y="1289138"/>
                </a:lnTo>
                <a:lnTo>
                  <a:pt x="183450" y="1324146"/>
                </a:lnTo>
                <a:lnTo>
                  <a:pt x="212050" y="1355742"/>
                </a:lnTo>
                <a:lnTo>
                  <a:pt x="242161" y="1383738"/>
                </a:lnTo>
                <a:lnTo>
                  <a:pt x="273667" y="1407943"/>
                </a:lnTo>
                <a:lnTo>
                  <a:pt x="306452" y="1428171"/>
                </a:lnTo>
                <a:lnTo>
                  <a:pt x="375399" y="1455937"/>
                </a:lnTo>
                <a:lnTo>
                  <a:pt x="448080" y="1465527"/>
                </a:lnTo>
                <a:lnTo>
                  <a:pt x="484829" y="1463098"/>
                </a:lnTo>
                <a:lnTo>
                  <a:pt x="555759" y="1444231"/>
                </a:lnTo>
                <a:lnTo>
                  <a:pt x="622493" y="1407943"/>
                </a:lnTo>
                <a:lnTo>
                  <a:pt x="653999" y="1383738"/>
                </a:lnTo>
                <a:lnTo>
                  <a:pt x="684110" y="1355742"/>
                </a:lnTo>
                <a:lnTo>
                  <a:pt x="712711" y="1324146"/>
                </a:lnTo>
                <a:lnTo>
                  <a:pt x="739686" y="1289138"/>
                </a:lnTo>
                <a:lnTo>
                  <a:pt x="764921" y="1250906"/>
                </a:lnTo>
                <a:lnTo>
                  <a:pt x="788300" y="1209638"/>
                </a:lnTo>
                <a:lnTo>
                  <a:pt x="809707" y="1165524"/>
                </a:lnTo>
                <a:lnTo>
                  <a:pt x="829028" y="1118752"/>
                </a:lnTo>
                <a:lnTo>
                  <a:pt x="846147" y="1069510"/>
                </a:lnTo>
                <a:lnTo>
                  <a:pt x="860949" y="1017988"/>
                </a:lnTo>
                <a:lnTo>
                  <a:pt x="873318" y="964373"/>
                </a:lnTo>
                <a:lnTo>
                  <a:pt x="883139" y="908855"/>
                </a:lnTo>
                <a:lnTo>
                  <a:pt x="890296" y="851621"/>
                </a:lnTo>
                <a:lnTo>
                  <a:pt x="894676" y="792861"/>
                </a:lnTo>
                <a:lnTo>
                  <a:pt x="896161" y="732763"/>
                </a:lnTo>
                <a:lnTo>
                  <a:pt x="894676" y="672665"/>
                </a:lnTo>
                <a:lnTo>
                  <a:pt x="890296" y="613905"/>
                </a:lnTo>
                <a:lnTo>
                  <a:pt x="883139" y="556672"/>
                </a:lnTo>
                <a:lnTo>
                  <a:pt x="873318" y="501153"/>
                </a:lnTo>
                <a:lnTo>
                  <a:pt x="860949" y="447539"/>
                </a:lnTo>
                <a:lnTo>
                  <a:pt x="846147" y="396016"/>
                </a:lnTo>
                <a:lnTo>
                  <a:pt x="829028" y="346775"/>
                </a:lnTo>
                <a:lnTo>
                  <a:pt x="809707" y="300003"/>
                </a:lnTo>
                <a:lnTo>
                  <a:pt x="788300" y="255889"/>
                </a:lnTo>
                <a:lnTo>
                  <a:pt x="764921" y="214621"/>
                </a:lnTo>
                <a:lnTo>
                  <a:pt x="739686" y="176389"/>
                </a:lnTo>
                <a:lnTo>
                  <a:pt x="712711" y="141381"/>
                </a:lnTo>
                <a:lnTo>
                  <a:pt x="684110" y="109784"/>
                </a:lnTo>
                <a:lnTo>
                  <a:pt x="653999" y="81789"/>
                </a:lnTo>
                <a:lnTo>
                  <a:pt x="622493" y="57584"/>
                </a:lnTo>
                <a:lnTo>
                  <a:pt x="589708" y="37356"/>
                </a:lnTo>
                <a:lnTo>
                  <a:pt x="520761" y="9590"/>
                </a:lnTo>
                <a:lnTo>
                  <a:pt x="44808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378359" y="2754825"/>
            <a:ext cx="813738" cy="1330106"/>
          </a:xfrm>
          <a:custGeom>
            <a:avLst/>
            <a:gdLst/>
            <a:ahLst/>
            <a:cxnLst/>
            <a:rect l="l" t="t" r="r" b="b"/>
            <a:pathLst>
              <a:path w="896620" h="1465579">
                <a:moveTo>
                  <a:pt x="0" y="732763"/>
                </a:moveTo>
                <a:lnTo>
                  <a:pt x="1485" y="672665"/>
                </a:lnTo>
                <a:lnTo>
                  <a:pt x="5864" y="613905"/>
                </a:lnTo>
                <a:lnTo>
                  <a:pt x="13022" y="556671"/>
                </a:lnTo>
                <a:lnTo>
                  <a:pt x="22843" y="501153"/>
                </a:lnTo>
                <a:lnTo>
                  <a:pt x="35212" y="447538"/>
                </a:lnTo>
                <a:lnTo>
                  <a:pt x="50013" y="396016"/>
                </a:lnTo>
                <a:lnTo>
                  <a:pt x="67132" y="346774"/>
                </a:lnTo>
                <a:lnTo>
                  <a:pt x="86453" y="300002"/>
                </a:lnTo>
                <a:lnTo>
                  <a:pt x="107861" y="255888"/>
                </a:lnTo>
                <a:lnTo>
                  <a:pt x="131239" y="214621"/>
                </a:lnTo>
                <a:lnTo>
                  <a:pt x="156474" y="176389"/>
                </a:lnTo>
                <a:lnTo>
                  <a:pt x="183450" y="141380"/>
                </a:lnTo>
                <a:lnTo>
                  <a:pt x="212050" y="109784"/>
                </a:lnTo>
                <a:lnTo>
                  <a:pt x="242161" y="81789"/>
                </a:lnTo>
                <a:lnTo>
                  <a:pt x="273667" y="57584"/>
                </a:lnTo>
                <a:lnTo>
                  <a:pt x="306452" y="37356"/>
                </a:lnTo>
                <a:lnTo>
                  <a:pt x="375399" y="9590"/>
                </a:lnTo>
                <a:lnTo>
                  <a:pt x="448080" y="0"/>
                </a:lnTo>
                <a:lnTo>
                  <a:pt x="484830" y="2429"/>
                </a:lnTo>
                <a:lnTo>
                  <a:pt x="555759" y="21296"/>
                </a:lnTo>
                <a:lnTo>
                  <a:pt x="622493" y="57584"/>
                </a:lnTo>
                <a:lnTo>
                  <a:pt x="653999" y="81789"/>
                </a:lnTo>
                <a:lnTo>
                  <a:pt x="684110" y="109784"/>
                </a:lnTo>
                <a:lnTo>
                  <a:pt x="712711" y="141380"/>
                </a:lnTo>
                <a:lnTo>
                  <a:pt x="739686" y="176389"/>
                </a:lnTo>
                <a:lnTo>
                  <a:pt x="764921" y="214621"/>
                </a:lnTo>
                <a:lnTo>
                  <a:pt x="788300" y="255888"/>
                </a:lnTo>
                <a:lnTo>
                  <a:pt x="809707" y="300002"/>
                </a:lnTo>
                <a:lnTo>
                  <a:pt x="829028" y="346774"/>
                </a:lnTo>
                <a:lnTo>
                  <a:pt x="846147" y="396016"/>
                </a:lnTo>
                <a:lnTo>
                  <a:pt x="860948" y="447538"/>
                </a:lnTo>
                <a:lnTo>
                  <a:pt x="873317" y="501153"/>
                </a:lnTo>
                <a:lnTo>
                  <a:pt x="883138" y="556671"/>
                </a:lnTo>
                <a:lnTo>
                  <a:pt x="890296" y="613905"/>
                </a:lnTo>
                <a:lnTo>
                  <a:pt x="894675" y="672665"/>
                </a:lnTo>
                <a:lnTo>
                  <a:pt x="896161" y="732763"/>
                </a:lnTo>
                <a:lnTo>
                  <a:pt x="894675" y="792861"/>
                </a:lnTo>
                <a:lnTo>
                  <a:pt x="890296" y="851621"/>
                </a:lnTo>
                <a:lnTo>
                  <a:pt x="883138" y="908855"/>
                </a:lnTo>
                <a:lnTo>
                  <a:pt x="873317" y="964373"/>
                </a:lnTo>
                <a:lnTo>
                  <a:pt x="860948" y="1017988"/>
                </a:lnTo>
                <a:lnTo>
                  <a:pt x="846147" y="1069510"/>
                </a:lnTo>
                <a:lnTo>
                  <a:pt x="829028" y="1118752"/>
                </a:lnTo>
                <a:lnTo>
                  <a:pt x="809707" y="1165524"/>
                </a:lnTo>
                <a:lnTo>
                  <a:pt x="788300" y="1209638"/>
                </a:lnTo>
                <a:lnTo>
                  <a:pt x="764921" y="1250905"/>
                </a:lnTo>
                <a:lnTo>
                  <a:pt x="739686" y="1289137"/>
                </a:lnTo>
                <a:lnTo>
                  <a:pt x="712711" y="1324146"/>
                </a:lnTo>
                <a:lnTo>
                  <a:pt x="684110" y="1355742"/>
                </a:lnTo>
                <a:lnTo>
                  <a:pt x="653999" y="1383737"/>
                </a:lnTo>
                <a:lnTo>
                  <a:pt x="622493" y="1407942"/>
                </a:lnTo>
                <a:lnTo>
                  <a:pt x="589708" y="1428170"/>
                </a:lnTo>
                <a:lnTo>
                  <a:pt x="520761" y="1455936"/>
                </a:lnTo>
                <a:lnTo>
                  <a:pt x="448080" y="1465526"/>
                </a:lnTo>
                <a:lnTo>
                  <a:pt x="411331" y="1463097"/>
                </a:lnTo>
                <a:lnTo>
                  <a:pt x="340401" y="1444230"/>
                </a:lnTo>
                <a:lnTo>
                  <a:pt x="273667" y="1407942"/>
                </a:lnTo>
                <a:lnTo>
                  <a:pt x="242161" y="1383737"/>
                </a:lnTo>
                <a:lnTo>
                  <a:pt x="212050" y="1355742"/>
                </a:lnTo>
                <a:lnTo>
                  <a:pt x="183450" y="1324146"/>
                </a:lnTo>
                <a:lnTo>
                  <a:pt x="156474" y="1289137"/>
                </a:lnTo>
                <a:lnTo>
                  <a:pt x="131239" y="1250905"/>
                </a:lnTo>
                <a:lnTo>
                  <a:pt x="107861" y="1209638"/>
                </a:lnTo>
                <a:lnTo>
                  <a:pt x="86453" y="1165524"/>
                </a:lnTo>
                <a:lnTo>
                  <a:pt x="67132" y="1118752"/>
                </a:lnTo>
                <a:lnTo>
                  <a:pt x="50013" y="1069510"/>
                </a:lnTo>
                <a:lnTo>
                  <a:pt x="35212" y="1017988"/>
                </a:lnTo>
                <a:lnTo>
                  <a:pt x="22843" y="964373"/>
                </a:lnTo>
                <a:lnTo>
                  <a:pt x="13022" y="908855"/>
                </a:lnTo>
                <a:lnTo>
                  <a:pt x="5864" y="851621"/>
                </a:lnTo>
                <a:lnTo>
                  <a:pt x="1485" y="792861"/>
                </a:lnTo>
                <a:lnTo>
                  <a:pt x="0" y="732763"/>
                </a:lnTo>
                <a:close/>
              </a:path>
            </a:pathLst>
          </a:custGeom>
          <a:ln w="13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092636" y="3409154"/>
            <a:ext cx="1168165" cy="142347"/>
          </a:xfrm>
          <a:custGeom>
            <a:avLst/>
            <a:gdLst/>
            <a:ahLst/>
            <a:cxnLst/>
            <a:rect l="l" t="t" r="r" b="b"/>
            <a:pathLst>
              <a:path w="1287145" h="156845">
                <a:moveTo>
                  <a:pt x="0" y="156660"/>
                </a:moveTo>
                <a:lnTo>
                  <a:pt x="1286968" y="0"/>
                </a:lnTo>
              </a:path>
            </a:pathLst>
          </a:custGeom>
          <a:ln w="58944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5243823" y="3242515"/>
            <a:ext cx="449516" cy="334832"/>
          </a:xfrm>
          <a:custGeom>
            <a:avLst/>
            <a:gdLst/>
            <a:ahLst/>
            <a:cxnLst/>
            <a:rect l="l" t="t" r="r" b="b"/>
            <a:pathLst>
              <a:path w="495300" h="368935">
                <a:moveTo>
                  <a:pt x="0" y="0"/>
                </a:moveTo>
                <a:lnTo>
                  <a:pt x="18342" y="183387"/>
                </a:lnTo>
                <a:lnTo>
                  <a:pt x="42799" y="368908"/>
                </a:lnTo>
                <a:lnTo>
                  <a:pt x="495246" y="125812"/>
                </a:lnTo>
                <a:lnTo>
                  <a:pt x="0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5243823" y="3242515"/>
            <a:ext cx="449516" cy="334832"/>
          </a:xfrm>
          <a:custGeom>
            <a:avLst/>
            <a:gdLst/>
            <a:ahLst/>
            <a:cxnLst/>
            <a:rect l="l" t="t" r="r" b="b"/>
            <a:pathLst>
              <a:path w="495300" h="368935">
                <a:moveTo>
                  <a:pt x="18342" y="183387"/>
                </a:moveTo>
                <a:lnTo>
                  <a:pt x="42799" y="368907"/>
                </a:lnTo>
                <a:lnTo>
                  <a:pt x="495247" y="125812"/>
                </a:lnTo>
                <a:lnTo>
                  <a:pt x="0" y="0"/>
                </a:lnTo>
                <a:lnTo>
                  <a:pt x="18342" y="183387"/>
                </a:lnTo>
                <a:close/>
              </a:path>
            </a:pathLst>
          </a:custGeom>
          <a:ln w="10107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6185565" y="3219583"/>
            <a:ext cx="2631397" cy="282965"/>
          </a:xfrm>
          <a:custGeom>
            <a:avLst/>
            <a:gdLst/>
            <a:ahLst/>
            <a:cxnLst/>
            <a:rect l="l" t="t" r="r" b="b"/>
            <a:pathLst>
              <a:path w="2899409" h="311785">
                <a:moveTo>
                  <a:pt x="0" y="311635"/>
                </a:moveTo>
                <a:lnTo>
                  <a:pt x="2899047" y="0"/>
                </a:lnTo>
              </a:path>
            </a:pathLst>
          </a:custGeom>
          <a:ln w="58944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8801346" y="3052943"/>
            <a:ext cx="449516" cy="334832"/>
          </a:xfrm>
          <a:custGeom>
            <a:avLst/>
            <a:gdLst/>
            <a:ahLst/>
            <a:cxnLst/>
            <a:rect l="l" t="t" r="r" b="b"/>
            <a:pathLst>
              <a:path w="495300" h="368935">
                <a:moveTo>
                  <a:pt x="0" y="0"/>
                </a:moveTo>
                <a:lnTo>
                  <a:pt x="18342" y="183386"/>
                </a:lnTo>
                <a:lnTo>
                  <a:pt x="38723" y="368907"/>
                </a:lnTo>
                <a:lnTo>
                  <a:pt x="495247" y="130077"/>
                </a:lnTo>
                <a:lnTo>
                  <a:pt x="0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8801346" y="3052943"/>
            <a:ext cx="449516" cy="334832"/>
          </a:xfrm>
          <a:custGeom>
            <a:avLst/>
            <a:gdLst/>
            <a:ahLst/>
            <a:cxnLst/>
            <a:rect l="l" t="t" r="r" b="b"/>
            <a:pathLst>
              <a:path w="495300" h="368935">
                <a:moveTo>
                  <a:pt x="18342" y="183387"/>
                </a:moveTo>
                <a:lnTo>
                  <a:pt x="38723" y="368907"/>
                </a:lnTo>
                <a:lnTo>
                  <a:pt x="495247" y="130077"/>
                </a:lnTo>
                <a:lnTo>
                  <a:pt x="0" y="0"/>
                </a:lnTo>
                <a:lnTo>
                  <a:pt x="18342" y="183387"/>
                </a:lnTo>
                <a:close/>
              </a:path>
            </a:pathLst>
          </a:custGeom>
          <a:ln w="10107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5557229" y="4379943"/>
            <a:ext cx="353273" cy="776856"/>
          </a:xfrm>
          <a:custGeom>
            <a:avLst/>
            <a:gdLst/>
            <a:ahLst/>
            <a:cxnLst/>
            <a:rect l="l" t="t" r="r" b="b"/>
            <a:pathLst>
              <a:path w="389254" h="855979">
                <a:moveTo>
                  <a:pt x="194561" y="0"/>
                </a:moveTo>
                <a:lnTo>
                  <a:pt x="138369" y="18115"/>
                </a:lnTo>
                <a:lnTo>
                  <a:pt x="88620" y="68931"/>
                </a:lnTo>
                <a:lnTo>
                  <a:pt x="66914" y="104948"/>
                </a:lnTo>
                <a:lnTo>
                  <a:pt x="47722" y="147154"/>
                </a:lnTo>
                <a:lnTo>
                  <a:pt x="31345" y="194888"/>
                </a:lnTo>
                <a:lnTo>
                  <a:pt x="18083" y="247488"/>
                </a:lnTo>
                <a:lnTo>
                  <a:pt x="8237" y="304292"/>
                </a:lnTo>
                <a:lnTo>
                  <a:pt x="2109" y="364639"/>
                </a:lnTo>
                <a:lnTo>
                  <a:pt x="0" y="427866"/>
                </a:lnTo>
                <a:lnTo>
                  <a:pt x="2109" y="491093"/>
                </a:lnTo>
                <a:lnTo>
                  <a:pt x="8237" y="551440"/>
                </a:lnTo>
                <a:lnTo>
                  <a:pt x="18083" y="608244"/>
                </a:lnTo>
                <a:lnTo>
                  <a:pt x="31345" y="660844"/>
                </a:lnTo>
                <a:lnTo>
                  <a:pt x="47722" y="708578"/>
                </a:lnTo>
                <a:lnTo>
                  <a:pt x="66914" y="750784"/>
                </a:lnTo>
                <a:lnTo>
                  <a:pt x="88620" y="786800"/>
                </a:lnTo>
                <a:lnTo>
                  <a:pt x="138369" y="837616"/>
                </a:lnTo>
                <a:lnTo>
                  <a:pt x="194561" y="855732"/>
                </a:lnTo>
                <a:lnTo>
                  <a:pt x="223312" y="851093"/>
                </a:lnTo>
                <a:lnTo>
                  <a:pt x="276583" y="815965"/>
                </a:lnTo>
                <a:lnTo>
                  <a:pt x="322208" y="750784"/>
                </a:lnTo>
                <a:lnTo>
                  <a:pt x="341400" y="708578"/>
                </a:lnTo>
                <a:lnTo>
                  <a:pt x="357777" y="660844"/>
                </a:lnTo>
                <a:lnTo>
                  <a:pt x="371039" y="608244"/>
                </a:lnTo>
                <a:lnTo>
                  <a:pt x="380885" y="551440"/>
                </a:lnTo>
                <a:lnTo>
                  <a:pt x="387013" y="491093"/>
                </a:lnTo>
                <a:lnTo>
                  <a:pt x="389122" y="427866"/>
                </a:lnTo>
                <a:lnTo>
                  <a:pt x="387013" y="364639"/>
                </a:lnTo>
                <a:lnTo>
                  <a:pt x="380885" y="304292"/>
                </a:lnTo>
                <a:lnTo>
                  <a:pt x="371039" y="247488"/>
                </a:lnTo>
                <a:lnTo>
                  <a:pt x="357777" y="194888"/>
                </a:lnTo>
                <a:lnTo>
                  <a:pt x="341400" y="147154"/>
                </a:lnTo>
                <a:lnTo>
                  <a:pt x="322208" y="104948"/>
                </a:lnTo>
                <a:lnTo>
                  <a:pt x="300502" y="68931"/>
                </a:lnTo>
                <a:lnTo>
                  <a:pt x="250753" y="18115"/>
                </a:lnTo>
                <a:lnTo>
                  <a:pt x="194561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5557229" y="4379943"/>
            <a:ext cx="353273" cy="776856"/>
          </a:xfrm>
          <a:custGeom>
            <a:avLst/>
            <a:gdLst/>
            <a:ahLst/>
            <a:cxnLst/>
            <a:rect l="l" t="t" r="r" b="b"/>
            <a:pathLst>
              <a:path w="389254" h="855979">
                <a:moveTo>
                  <a:pt x="0" y="427866"/>
                </a:moveTo>
                <a:lnTo>
                  <a:pt x="2109" y="364639"/>
                </a:lnTo>
                <a:lnTo>
                  <a:pt x="8237" y="304292"/>
                </a:lnTo>
                <a:lnTo>
                  <a:pt x="18083" y="247488"/>
                </a:lnTo>
                <a:lnTo>
                  <a:pt x="31345" y="194888"/>
                </a:lnTo>
                <a:lnTo>
                  <a:pt x="47722" y="147154"/>
                </a:lnTo>
                <a:lnTo>
                  <a:pt x="66914" y="104948"/>
                </a:lnTo>
                <a:lnTo>
                  <a:pt x="88620" y="68931"/>
                </a:lnTo>
                <a:lnTo>
                  <a:pt x="138369" y="18115"/>
                </a:lnTo>
                <a:lnTo>
                  <a:pt x="194561" y="0"/>
                </a:lnTo>
                <a:lnTo>
                  <a:pt x="223312" y="4639"/>
                </a:lnTo>
                <a:lnTo>
                  <a:pt x="276583" y="39766"/>
                </a:lnTo>
                <a:lnTo>
                  <a:pt x="322208" y="104948"/>
                </a:lnTo>
                <a:lnTo>
                  <a:pt x="341400" y="147154"/>
                </a:lnTo>
                <a:lnTo>
                  <a:pt x="357778" y="194888"/>
                </a:lnTo>
                <a:lnTo>
                  <a:pt x="371040" y="247488"/>
                </a:lnTo>
                <a:lnTo>
                  <a:pt x="380885" y="304292"/>
                </a:lnTo>
                <a:lnTo>
                  <a:pt x="387013" y="364639"/>
                </a:lnTo>
                <a:lnTo>
                  <a:pt x="389123" y="427866"/>
                </a:lnTo>
                <a:lnTo>
                  <a:pt x="387013" y="491093"/>
                </a:lnTo>
                <a:lnTo>
                  <a:pt x="380885" y="551439"/>
                </a:lnTo>
                <a:lnTo>
                  <a:pt x="371040" y="608244"/>
                </a:lnTo>
                <a:lnTo>
                  <a:pt x="357778" y="660844"/>
                </a:lnTo>
                <a:lnTo>
                  <a:pt x="341400" y="708578"/>
                </a:lnTo>
                <a:lnTo>
                  <a:pt x="322208" y="750784"/>
                </a:lnTo>
                <a:lnTo>
                  <a:pt x="300502" y="786801"/>
                </a:lnTo>
                <a:lnTo>
                  <a:pt x="250753" y="837617"/>
                </a:lnTo>
                <a:lnTo>
                  <a:pt x="194561" y="855732"/>
                </a:lnTo>
                <a:lnTo>
                  <a:pt x="165810" y="851093"/>
                </a:lnTo>
                <a:lnTo>
                  <a:pt x="112539" y="815965"/>
                </a:lnTo>
                <a:lnTo>
                  <a:pt x="66914" y="750784"/>
                </a:lnTo>
                <a:lnTo>
                  <a:pt x="47722" y="708578"/>
                </a:lnTo>
                <a:lnTo>
                  <a:pt x="31345" y="660844"/>
                </a:lnTo>
                <a:lnTo>
                  <a:pt x="18083" y="608244"/>
                </a:lnTo>
                <a:lnTo>
                  <a:pt x="8237" y="551439"/>
                </a:lnTo>
                <a:lnTo>
                  <a:pt x="2109" y="491093"/>
                </a:lnTo>
                <a:lnTo>
                  <a:pt x="0" y="427866"/>
                </a:lnTo>
                <a:close/>
              </a:path>
            </a:pathLst>
          </a:custGeom>
          <a:ln w="13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4153787" y="3893784"/>
            <a:ext cx="1195828" cy="582642"/>
          </a:xfrm>
          <a:custGeom>
            <a:avLst/>
            <a:gdLst/>
            <a:ahLst/>
            <a:cxnLst/>
            <a:rect l="l" t="t" r="r" b="b"/>
            <a:pathLst>
              <a:path w="1317625" h="641985">
                <a:moveTo>
                  <a:pt x="0" y="0"/>
                </a:moveTo>
                <a:lnTo>
                  <a:pt x="1317289" y="641799"/>
                </a:lnTo>
              </a:path>
            </a:pathLst>
          </a:custGeom>
          <a:ln w="70749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5282043" y="4323378"/>
            <a:ext cx="462195" cy="347510"/>
          </a:xfrm>
          <a:custGeom>
            <a:avLst/>
            <a:gdLst/>
            <a:ahLst/>
            <a:cxnLst/>
            <a:rect l="l" t="t" r="r" b="b"/>
            <a:pathLst>
              <a:path w="509270" h="382904">
                <a:moveTo>
                  <a:pt x="149143" y="0"/>
                </a:moveTo>
                <a:lnTo>
                  <a:pt x="73550" y="168762"/>
                </a:lnTo>
                <a:lnTo>
                  <a:pt x="0" y="337524"/>
                </a:lnTo>
                <a:lnTo>
                  <a:pt x="508723" y="382385"/>
                </a:lnTo>
                <a:lnTo>
                  <a:pt x="149143" y="0"/>
                </a:lnTo>
                <a:close/>
              </a:path>
            </a:pathLst>
          </a:custGeom>
          <a:solidFill>
            <a:srgbClr val="D2533C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5282043" y="4323378"/>
            <a:ext cx="462195" cy="347510"/>
          </a:xfrm>
          <a:custGeom>
            <a:avLst/>
            <a:gdLst/>
            <a:ahLst/>
            <a:cxnLst/>
            <a:rect l="l" t="t" r="r" b="b"/>
            <a:pathLst>
              <a:path w="509270" h="382904">
                <a:moveTo>
                  <a:pt x="73550" y="168762"/>
                </a:moveTo>
                <a:lnTo>
                  <a:pt x="0" y="337524"/>
                </a:lnTo>
                <a:lnTo>
                  <a:pt x="508723" y="382385"/>
                </a:lnTo>
                <a:lnTo>
                  <a:pt x="149143" y="0"/>
                </a:lnTo>
                <a:lnTo>
                  <a:pt x="73550" y="168762"/>
                </a:lnTo>
                <a:close/>
              </a:path>
            </a:pathLst>
          </a:custGeom>
          <a:ln w="10107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4140027" y="3551333"/>
            <a:ext cx="1614800" cy="184993"/>
          </a:xfrm>
          <a:custGeom>
            <a:avLst/>
            <a:gdLst/>
            <a:ahLst/>
            <a:cxnLst/>
            <a:rect l="l" t="t" r="r" b="b"/>
            <a:pathLst>
              <a:path w="1779270" h="203835">
                <a:moveTo>
                  <a:pt x="0" y="203825"/>
                </a:moveTo>
                <a:lnTo>
                  <a:pt x="1778846" y="0"/>
                </a:lnTo>
              </a:path>
            </a:pathLst>
          </a:custGeom>
          <a:ln w="58944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 txBox="1"/>
          <p:nvPr/>
        </p:nvSpPr>
        <p:spPr>
          <a:xfrm>
            <a:off x="4081108" y="2093059"/>
            <a:ext cx="4028355" cy="1016971"/>
          </a:xfrm>
          <a:prstGeom prst="rect">
            <a:avLst/>
          </a:prstGeom>
        </p:spPr>
        <p:txBody>
          <a:bodyPr vert="horz" wrap="square" lIns="0" tIns="163094" rIns="0" bIns="0" rtlCol="0">
            <a:spAutoFit/>
          </a:bodyPr>
          <a:lstStyle/>
          <a:p>
            <a:pPr marL="11527">
              <a:spcBef>
                <a:spcPts val="1284"/>
              </a:spcBef>
            </a:pPr>
            <a:r>
              <a:rPr sz="2269" spc="18" dirty="0">
                <a:latin typeface="Helvetica Neue"/>
                <a:cs typeface="Helvetica Neue"/>
              </a:rPr>
              <a:t>Occluded</a:t>
            </a:r>
            <a:endParaRPr sz="2269">
              <a:latin typeface="Helvetica Neue"/>
              <a:cs typeface="Helvetica Neue"/>
            </a:endParaRPr>
          </a:p>
          <a:p>
            <a:pPr marR="4611" algn="r">
              <a:spcBef>
                <a:spcPts val="1203"/>
              </a:spcBef>
            </a:pPr>
            <a:r>
              <a:rPr sz="2269" spc="14" dirty="0">
                <a:latin typeface="Helvetica Neue"/>
                <a:cs typeface="Helvetica Neue"/>
              </a:rPr>
              <a:t>See-</a:t>
            </a:r>
            <a:r>
              <a:rPr sz="2269" spc="5" dirty="0">
                <a:latin typeface="Helvetica Neue"/>
                <a:cs typeface="Helvetica Neue"/>
              </a:rPr>
              <a:t>t</a:t>
            </a:r>
            <a:r>
              <a:rPr sz="2269" spc="18" dirty="0">
                <a:latin typeface="Helvetica Neue"/>
                <a:cs typeface="Helvetica Neue"/>
              </a:rPr>
              <a:t>h</a:t>
            </a:r>
            <a:r>
              <a:rPr sz="2269" spc="9" dirty="0">
                <a:latin typeface="Helvetica Neue"/>
                <a:cs typeface="Helvetica Neue"/>
              </a:rPr>
              <a:t>ru</a:t>
            </a:r>
            <a:endParaRPr sz="2269">
              <a:latin typeface="Helvetica Neue"/>
              <a:cs typeface="Helvetica Neu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9321" y="5217638"/>
            <a:ext cx="1543338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2269" spc="14" dirty="0">
                <a:latin typeface="Helvetica Neue"/>
                <a:cs typeface="Helvetica Neue"/>
              </a:rPr>
              <a:t>Multiplexed</a:t>
            </a:r>
            <a:endParaRPr sz="2269">
              <a:latin typeface="Helvetica Neue"/>
              <a:cs typeface="Helvetica Neu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46853" y="4930313"/>
            <a:ext cx="387275" cy="1729"/>
          </a:xfrm>
          <a:custGeom>
            <a:avLst/>
            <a:gdLst/>
            <a:ahLst/>
            <a:cxnLst/>
            <a:rect l="l" t="t" r="r" b="b"/>
            <a:pathLst>
              <a:path w="426719" h="1904">
                <a:moveTo>
                  <a:pt x="-27787" y="841"/>
                </a:moveTo>
                <a:lnTo>
                  <a:pt x="453969" y="841"/>
                </a:lnTo>
              </a:path>
            </a:pathLst>
          </a:custGeom>
          <a:ln w="57259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75951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D1521D-2CD7-A449-B5DF-2CC9ACA96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57200"/>
            <a:ext cx="10363200" cy="59435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Motivation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Understand: In order to create a strong sense of Presence we need to understand the Human Perception system</a:t>
            </a:r>
          </a:p>
          <a:p>
            <a:pPr lvl="1"/>
            <a:r>
              <a:rPr lang="en-US" dirty="0"/>
              <a:t>Stimulate: We need to be able to use technology to provide real world sensory inputs, and create the VR illusion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0EACE5-6C06-5547-8F24-45041606251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425587" y="1143000"/>
            <a:ext cx="2959792" cy="3055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973714" y="1470609"/>
            <a:ext cx="3487516" cy="2360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2050249" y="3871947"/>
            <a:ext cx="1342209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VR</a:t>
            </a:r>
            <a:r>
              <a:rPr sz="1724" spc="-5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Hardware</a:t>
            </a:r>
            <a:endParaRPr sz="172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2120" y="3881725"/>
            <a:ext cx="1526624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Human</a:t>
            </a:r>
            <a:r>
              <a:rPr sz="1724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Senses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36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2B48AB7-84E3-2046-99B1-B8F7088A4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VR Only HMD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0844E84A-13D5-9841-934A-1FD8F4FE56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977611" y="2963599"/>
            <a:ext cx="1520286" cy="48651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Mon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tor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endParaRPr sz="308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 flipV="1">
            <a:off x="4872622" y="4934364"/>
            <a:ext cx="3143738" cy="45719"/>
          </a:xfrm>
          <a:custGeom>
            <a:avLst/>
            <a:gdLst/>
            <a:ahLst/>
            <a:cxnLst/>
            <a:rect l="l" t="t" r="r" b="b"/>
            <a:pathLst>
              <a:path w="4865370">
                <a:moveTo>
                  <a:pt x="0" y="0"/>
                </a:moveTo>
                <a:lnTo>
                  <a:pt x="4864875" y="1"/>
                </a:lnTo>
              </a:path>
            </a:pathLst>
          </a:custGeom>
          <a:ln w="40428">
            <a:solidFill>
              <a:srgbClr val="CC99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8200787" y="4761485"/>
            <a:ext cx="1587136" cy="48651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Graphics</a:t>
            </a:r>
            <a:endParaRPr sz="3086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05356" y="3497293"/>
            <a:ext cx="110074" cy="1425196"/>
          </a:xfrm>
          <a:custGeom>
            <a:avLst/>
            <a:gdLst/>
            <a:ahLst/>
            <a:cxnLst/>
            <a:rect l="l" t="t" r="r" b="b"/>
            <a:pathLst>
              <a:path w="121285" h="1570354">
                <a:moveTo>
                  <a:pt x="80855" y="121284"/>
                </a:moveTo>
                <a:lnTo>
                  <a:pt x="40427" y="121284"/>
                </a:lnTo>
                <a:lnTo>
                  <a:pt x="40429" y="1569966"/>
                </a:lnTo>
                <a:lnTo>
                  <a:pt x="80857" y="1569966"/>
                </a:lnTo>
                <a:lnTo>
                  <a:pt x="80855" y="121284"/>
                </a:lnTo>
                <a:close/>
              </a:path>
              <a:path w="121285" h="1570354">
                <a:moveTo>
                  <a:pt x="60642" y="0"/>
                </a:moveTo>
                <a:lnTo>
                  <a:pt x="0" y="121284"/>
                </a:lnTo>
                <a:lnTo>
                  <a:pt x="121284" y="121284"/>
                </a:lnTo>
                <a:lnTo>
                  <a:pt x="60642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5740981" y="2133600"/>
            <a:ext cx="1488013" cy="1729"/>
          </a:xfrm>
          <a:custGeom>
            <a:avLst/>
            <a:gdLst/>
            <a:ahLst/>
            <a:cxnLst/>
            <a:rect l="l" t="t" r="r" b="b"/>
            <a:pathLst>
              <a:path w="1639570" h="1904">
                <a:moveTo>
                  <a:pt x="1639032" y="0"/>
                </a:moveTo>
                <a:lnTo>
                  <a:pt x="0" y="1685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5765443" y="2352220"/>
            <a:ext cx="1463232" cy="1729"/>
          </a:xfrm>
          <a:custGeom>
            <a:avLst/>
            <a:gdLst/>
            <a:ahLst/>
            <a:cxnLst/>
            <a:rect l="l" t="t" r="r" b="b"/>
            <a:pathLst>
              <a:path w="1612264" h="1904">
                <a:moveTo>
                  <a:pt x="1612080" y="0"/>
                </a:moveTo>
                <a:lnTo>
                  <a:pt x="0" y="1683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7228506" y="2352218"/>
            <a:ext cx="220148" cy="439143"/>
          </a:xfrm>
          <a:custGeom>
            <a:avLst/>
            <a:gdLst/>
            <a:ahLst/>
            <a:cxnLst/>
            <a:rect l="l" t="t" r="r" b="b"/>
            <a:pathLst>
              <a:path w="242570" h="483870">
                <a:moveTo>
                  <a:pt x="0" y="0"/>
                </a:moveTo>
                <a:lnTo>
                  <a:pt x="242569" y="483454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7228506" y="2133601"/>
            <a:ext cx="439143" cy="657561"/>
          </a:xfrm>
          <a:custGeom>
            <a:avLst/>
            <a:gdLst/>
            <a:ahLst/>
            <a:cxnLst/>
            <a:rect l="l" t="t" r="r" b="b"/>
            <a:pathLst>
              <a:path w="483870" h="724535">
                <a:moveTo>
                  <a:pt x="0" y="0"/>
                </a:moveTo>
                <a:lnTo>
                  <a:pt x="483454" y="72434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7448655" y="2790986"/>
            <a:ext cx="1729" cy="876556"/>
          </a:xfrm>
          <a:custGeom>
            <a:avLst/>
            <a:gdLst/>
            <a:ahLst/>
            <a:cxnLst/>
            <a:rect l="l" t="t" r="r" b="b"/>
            <a:pathLst>
              <a:path w="1904" h="965835">
                <a:moveTo>
                  <a:pt x="0" y="0"/>
                </a:moveTo>
                <a:lnTo>
                  <a:pt x="1683" y="965226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7667274" y="2790986"/>
            <a:ext cx="1729" cy="876556"/>
          </a:xfrm>
          <a:custGeom>
            <a:avLst/>
            <a:gdLst/>
            <a:ahLst/>
            <a:cxnLst/>
            <a:rect l="l" t="t" r="r" b="b"/>
            <a:pathLst>
              <a:path w="1904" h="965835">
                <a:moveTo>
                  <a:pt x="0" y="0"/>
                </a:moveTo>
                <a:lnTo>
                  <a:pt x="1685" y="965226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7448654" y="3666989"/>
            <a:ext cx="218995" cy="1729"/>
          </a:xfrm>
          <a:custGeom>
            <a:avLst/>
            <a:gdLst/>
            <a:ahLst/>
            <a:cxnLst/>
            <a:rect l="l" t="t" r="r" b="b"/>
            <a:pathLst>
              <a:path w="241300" h="1904">
                <a:moveTo>
                  <a:pt x="-13476" y="841"/>
                </a:moveTo>
                <a:lnTo>
                  <a:pt x="254361" y="841"/>
                </a:lnTo>
              </a:path>
            </a:pathLst>
          </a:custGeom>
          <a:ln w="28636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5838827" y="2570838"/>
            <a:ext cx="1316851" cy="2192831"/>
          </a:xfrm>
          <a:custGeom>
            <a:avLst/>
            <a:gdLst/>
            <a:ahLst/>
            <a:cxnLst/>
            <a:rect l="l" t="t" r="r" b="b"/>
            <a:pathLst>
              <a:path w="1450975" h="2416175">
                <a:moveTo>
                  <a:pt x="0" y="1207795"/>
                </a:moveTo>
                <a:lnTo>
                  <a:pt x="887" y="1147514"/>
                </a:lnTo>
                <a:lnTo>
                  <a:pt x="3522" y="1087998"/>
                </a:lnTo>
                <a:lnTo>
                  <a:pt x="7862" y="1029316"/>
                </a:lnTo>
                <a:lnTo>
                  <a:pt x="13867" y="971538"/>
                </a:lnTo>
                <a:lnTo>
                  <a:pt x="21495" y="914732"/>
                </a:lnTo>
                <a:lnTo>
                  <a:pt x="30703" y="858968"/>
                </a:lnTo>
                <a:lnTo>
                  <a:pt x="41451" y="804315"/>
                </a:lnTo>
                <a:lnTo>
                  <a:pt x="53697" y="750842"/>
                </a:lnTo>
                <a:lnTo>
                  <a:pt x="67400" y="698619"/>
                </a:lnTo>
                <a:lnTo>
                  <a:pt x="82517" y="647715"/>
                </a:lnTo>
                <a:lnTo>
                  <a:pt x="99008" y="598198"/>
                </a:lnTo>
                <a:lnTo>
                  <a:pt x="116831" y="550138"/>
                </a:lnTo>
                <a:lnTo>
                  <a:pt x="135944" y="503604"/>
                </a:lnTo>
                <a:lnTo>
                  <a:pt x="156306" y="458666"/>
                </a:lnTo>
                <a:lnTo>
                  <a:pt x="177875" y="415393"/>
                </a:lnTo>
                <a:lnTo>
                  <a:pt x="200609" y="373853"/>
                </a:lnTo>
                <a:lnTo>
                  <a:pt x="224468" y="334116"/>
                </a:lnTo>
                <a:lnTo>
                  <a:pt x="249409" y="296252"/>
                </a:lnTo>
                <a:lnTo>
                  <a:pt x="275392" y="260328"/>
                </a:lnTo>
                <a:lnTo>
                  <a:pt x="302373" y="226416"/>
                </a:lnTo>
                <a:lnTo>
                  <a:pt x="330313" y="194583"/>
                </a:lnTo>
                <a:lnTo>
                  <a:pt x="359169" y="164899"/>
                </a:lnTo>
                <a:lnTo>
                  <a:pt x="388900" y="137433"/>
                </a:lnTo>
                <a:lnTo>
                  <a:pt x="419464" y="112255"/>
                </a:lnTo>
                <a:lnTo>
                  <a:pt x="450820" y="89433"/>
                </a:lnTo>
                <a:lnTo>
                  <a:pt x="515740" y="51136"/>
                </a:lnTo>
                <a:lnTo>
                  <a:pt x="583329" y="23096"/>
                </a:lnTo>
                <a:lnTo>
                  <a:pt x="653254" y="5866"/>
                </a:lnTo>
                <a:lnTo>
                  <a:pt x="725183" y="0"/>
                </a:lnTo>
                <a:lnTo>
                  <a:pt x="761377" y="1478"/>
                </a:lnTo>
                <a:lnTo>
                  <a:pt x="832345" y="13095"/>
                </a:lnTo>
                <a:lnTo>
                  <a:pt x="901144" y="35800"/>
                </a:lnTo>
                <a:lnTo>
                  <a:pt x="967440" y="69037"/>
                </a:lnTo>
                <a:lnTo>
                  <a:pt x="1030902" y="112255"/>
                </a:lnTo>
                <a:lnTo>
                  <a:pt x="1061466" y="137433"/>
                </a:lnTo>
                <a:lnTo>
                  <a:pt x="1091197" y="164899"/>
                </a:lnTo>
                <a:lnTo>
                  <a:pt x="1120053" y="194583"/>
                </a:lnTo>
                <a:lnTo>
                  <a:pt x="1147993" y="226416"/>
                </a:lnTo>
                <a:lnTo>
                  <a:pt x="1174974" y="260328"/>
                </a:lnTo>
                <a:lnTo>
                  <a:pt x="1200957" y="296252"/>
                </a:lnTo>
                <a:lnTo>
                  <a:pt x="1225898" y="334116"/>
                </a:lnTo>
                <a:lnTo>
                  <a:pt x="1249757" y="373853"/>
                </a:lnTo>
                <a:lnTo>
                  <a:pt x="1272491" y="415393"/>
                </a:lnTo>
                <a:lnTo>
                  <a:pt x="1294060" y="458666"/>
                </a:lnTo>
                <a:lnTo>
                  <a:pt x="1314422" y="503604"/>
                </a:lnTo>
                <a:lnTo>
                  <a:pt x="1333535" y="550138"/>
                </a:lnTo>
                <a:lnTo>
                  <a:pt x="1351358" y="598198"/>
                </a:lnTo>
                <a:lnTo>
                  <a:pt x="1367848" y="647715"/>
                </a:lnTo>
                <a:lnTo>
                  <a:pt x="1382966" y="698619"/>
                </a:lnTo>
                <a:lnTo>
                  <a:pt x="1396669" y="750842"/>
                </a:lnTo>
                <a:lnTo>
                  <a:pt x="1408915" y="804315"/>
                </a:lnTo>
                <a:lnTo>
                  <a:pt x="1419663" y="858968"/>
                </a:lnTo>
                <a:lnTo>
                  <a:pt x="1428871" y="914732"/>
                </a:lnTo>
                <a:lnTo>
                  <a:pt x="1436499" y="971538"/>
                </a:lnTo>
                <a:lnTo>
                  <a:pt x="1442503" y="1029316"/>
                </a:lnTo>
                <a:lnTo>
                  <a:pt x="1446844" y="1087998"/>
                </a:lnTo>
                <a:lnTo>
                  <a:pt x="1449479" y="1147514"/>
                </a:lnTo>
                <a:lnTo>
                  <a:pt x="1450366" y="1207795"/>
                </a:lnTo>
                <a:lnTo>
                  <a:pt x="1449479" y="1268077"/>
                </a:lnTo>
                <a:lnTo>
                  <a:pt x="1446844" y="1327593"/>
                </a:lnTo>
                <a:lnTo>
                  <a:pt x="1442503" y="1386275"/>
                </a:lnTo>
                <a:lnTo>
                  <a:pt x="1436499" y="1444053"/>
                </a:lnTo>
                <a:lnTo>
                  <a:pt x="1428871" y="1500859"/>
                </a:lnTo>
                <a:lnTo>
                  <a:pt x="1419663" y="1556623"/>
                </a:lnTo>
                <a:lnTo>
                  <a:pt x="1408915" y="1611276"/>
                </a:lnTo>
                <a:lnTo>
                  <a:pt x="1396669" y="1664749"/>
                </a:lnTo>
                <a:lnTo>
                  <a:pt x="1382966" y="1716972"/>
                </a:lnTo>
                <a:lnTo>
                  <a:pt x="1367848" y="1767877"/>
                </a:lnTo>
                <a:lnTo>
                  <a:pt x="1351358" y="1817394"/>
                </a:lnTo>
                <a:lnTo>
                  <a:pt x="1333535" y="1865454"/>
                </a:lnTo>
                <a:lnTo>
                  <a:pt x="1314422" y="1911987"/>
                </a:lnTo>
                <a:lnTo>
                  <a:pt x="1294060" y="1956925"/>
                </a:lnTo>
                <a:lnTo>
                  <a:pt x="1272491" y="2000199"/>
                </a:lnTo>
                <a:lnTo>
                  <a:pt x="1249757" y="2041739"/>
                </a:lnTo>
                <a:lnTo>
                  <a:pt x="1225898" y="2081476"/>
                </a:lnTo>
                <a:lnTo>
                  <a:pt x="1200957" y="2119340"/>
                </a:lnTo>
                <a:lnTo>
                  <a:pt x="1174974" y="2155263"/>
                </a:lnTo>
                <a:lnTo>
                  <a:pt x="1147993" y="2189176"/>
                </a:lnTo>
                <a:lnTo>
                  <a:pt x="1120053" y="2221009"/>
                </a:lnTo>
                <a:lnTo>
                  <a:pt x="1091197" y="2250693"/>
                </a:lnTo>
                <a:lnTo>
                  <a:pt x="1061466" y="2278158"/>
                </a:lnTo>
                <a:lnTo>
                  <a:pt x="1030902" y="2303337"/>
                </a:lnTo>
                <a:lnTo>
                  <a:pt x="999546" y="2326158"/>
                </a:lnTo>
                <a:lnTo>
                  <a:pt x="934626" y="2364455"/>
                </a:lnTo>
                <a:lnTo>
                  <a:pt x="867037" y="2392496"/>
                </a:lnTo>
                <a:lnTo>
                  <a:pt x="797112" y="2409726"/>
                </a:lnTo>
                <a:lnTo>
                  <a:pt x="725183" y="2415592"/>
                </a:lnTo>
                <a:lnTo>
                  <a:pt x="688989" y="2414114"/>
                </a:lnTo>
                <a:lnTo>
                  <a:pt x="618021" y="2402497"/>
                </a:lnTo>
                <a:lnTo>
                  <a:pt x="549222" y="2379792"/>
                </a:lnTo>
                <a:lnTo>
                  <a:pt x="482926" y="2346554"/>
                </a:lnTo>
                <a:lnTo>
                  <a:pt x="419464" y="2303337"/>
                </a:lnTo>
                <a:lnTo>
                  <a:pt x="388900" y="2278158"/>
                </a:lnTo>
                <a:lnTo>
                  <a:pt x="359169" y="2250693"/>
                </a:lnTo>
                <a:lnTo>
                  <a:pt x="330313" y="2221009"/>
                </a:lnTo>
                <a:lnTo>
                  <a:pt x="302373" y="2189176"/>
                </a:lnTo>
                <a:lnTo>
                  <a:pt x="275392" y="2155263"/>
                </a:lnTo>
                <a:lnTo>
                  <a:pt x="249409" y="2119340"/>
                </a:lnTo>
                <a:lnTo>
                  <a:pt x="224468" y="2081476"/>
                </a:lnTo>
                <a:lnTo>
                  <a:pt x="200609" y="2041739"/>
                </a:lnTo>
                <a:lnTo>
                  <a:pt x="177875" y="2000199"/>
                </a:lnTo>
                <a:lnTo>
                  <a:pt x="156306" y="1956925"/>
                </a:lnTo>
                <a:lnTo>
                  <a:pt x="135944" y="1911987"/>
                </a:lnTo>
                <a:lnTo>
                  <a:pt x="116831" y="1865454"/>
                </a:lnTo>
                <a:lnTo>
                  <a:pt x="99008" y="1817394"/>
                </a:lnTo>
                <a:lnTo>
                  <a:pt x="82517" y="1767877"/>
                </a:lnTo>
                <a:lnTo>
                  <a:pt x="67400" y="1716972"/>
                </a:lnTo>
                <a:lnTo>
                  <a:pt x="53697" y="1664749"/>
                </a:lnTo>
                <a:lnTo>
                  <a:pt x="41451" y="1611276"/>
                </a:lnTo>
                <a:lnTo>
                  <a:pt x="30703" y="1556623"/>
                </a:lnTo>
                <a:lnTo>
                  <a:pt x="21495" y="1500859"/>
                </a:lnTo>
                <a:lnTo>
                  <a:pt x="13867" y="1444053"/>
                </a:lnTo>
                <a:lnTo>
                  <a:pt x="7862" y="1386275"/>
                </a:lnTo>
                <a:lnTo>
                  <a:pt x="3522" y="1327593"/>
                </a:lnTo>
                <a:lnTo>
                  <a:pt x="887" y="1268077"/>
                </a:lnTo>
                <a:lnTo>
                  <a:pt x="0" y="1207795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5985590" y="3107447"/>
            <a:ext cx="218995" cy="218995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120442"/>
                </a:moveTo>
                <a:lnTo>
                  <a:pt x="9464" y="73560"/>
                </a:lnTo>
                <a:lnTo>
                  <a:pt x="35276" y="35276"/>
                </a:lnTo>
                <a:lnTo>
                  <a:pt x="73560" y="9464"/>
                </a:lnTo>
                <a:lnTo>
                  <a:pt x="120442" y="0"/>
                </a:lnTo>
                <a:lnTo>
                  <a:pt x="167325" y="9464"/>
                </a:lnTo>
                <a:lnTo>
                  <a:pt x="205609" y="35276"/>
                </a:lnTo>
                <a:lnTo>
                  <a:pt x="231421" y="73560"/>
                </a:lnTo>
                <a:lnTo>
                  <a:pt x="240886" y="120442"/>
                </a:lnTo>
                <a:lnTo>
                  <a:pt x="231421" y="167324"/>
                </a:lnTo>
                <a:lnTo>
                  <a:pt x="205609" y="205608"/>
                </a:lnTo>
                <a:lnTo>
                  <a:pt x="167325" y="231420"/>
                </a:lnTo>
                <a:lnTo>
                  <a:pt x="120443" y="240885"/>
                </a:lnTo>
                <a:lnTo>
                  <a:pt x="73560" y="231419"/>
                </a:lnTo>
                <a:lnTo>
                  <a:pt x="35276" y="205608"/>
                </a:lnTo>
                <a:lnTo>
                  <a:pt x="9464" y="167324"/>
                </a:lnTo>
                <a:lnTo>
                  <a:pt x="0" y="120442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5997821" y="3144139"/>
            <a:ext cx="122304" cy="145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5595747" y="3350528"/>
            <a:ext cx="267981" cy="512333"/>
          </a:xfrm>
          <a:custGeom>
            <a:avLst/>
            <a:gdLst/>
            <a:ahLst/>
            <a:cxnLst/>
            <a:rect l="l" t="t" r="r" b="b"/>
            <a:pathLst>
              <a:path w="295275" h="564514">
                <a:moveTo>
                  <a:pt x="294789" y="0"/>
                </a:moveTo>
                <a:lnTo>
                  <a:pt x="0" y="56431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5595747" y="3862676"/>
            <a:ext cx="292185" cy="194214"/>
          </a:xfrm>
          <a:custGeom>
            <a:avLst/>
            <a:gdLst/>
            <a:ahLst/>
            <a:cxnLst/>
            <a:rect l="l" t="t" r="r" b="b"/>
            <a:pathLst>
              <a:path w="321945" h="213995">
                <a:moveTo>
                  <a:pt x="0" y="0"/>
                </a:moveTo>
                <a:lnTo>
                  <a:pt x="321741" y="21393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5924439" y="4046133"/>
            <a:ext cx="451245" cy="183841"/>
          </a:xfrm>
          <a:custGeom>
            <a:avLst/>
            <a:gdLst/>
            <a:ahLst/>
            <a:cxnLst/>
            <a:rect l="l" t="t" r="r" b="b"/>
            <a:pathLst>
              <a:path w="497204" h="202564">
                <a:moveTo>
                  <a:pt x="496909" y="0"/>
                </a:moveTo>
                <a:lnTo>
                  <a:pt x="496909" y="205"/>
                </a:lnTo>
                <a:lnTo>
                  <a:pt x="496932" y="419"/>
                </a:lnTo>
                <a:lnTo>
                  <a:pt x="496932" y="634"/>
                </a:lnTo>
                <a:lnTo>
                  <a:pt x="479180" y="54201"/>
                </a:lnTo>
                <a:lnTo>
                  <a:pt x="429084" y="102335"/>
                </a:lnTo>
                <a:lnTo>
                  <a:pt x="393387" y="123765"/>
                </a:lnTo>
                <a:lnTo>
                  <a:pt x="351381" y="143116"/>
                </a:lnTo>
                <a:lnTo>
                  <a:pt x="303656" y="160150"/>
                </a:lnTo>
                <a:lnTo>
                  <a:pt x="250807" y="174625"/>
                </a:lnTo>
                <a:lnTo>
                  <a:pt x="193424" y="186301"/>
                </a:lnTo>
                <a:lnTo>
                  <a:pt x="132101" y="194940"/>
                </a:lnTo>
                <a:lnTo>
                  <a:pt x="67429" y="200300"/>
                </a:lnTo>
                <a:lnTo>
                  <a:pt x="0" y="202141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/>
          <p:nvPr/>
        </p:nvSpPr>
        <p:spPr>
          <a:xfrm>
            <a:off x="5181439" y="3082986"/>
            <a:ext cx="96819" cy="316966"/>
          </a:xfrm>
          <a:custGeom>
            <a:avLst/>
            <a:gdLst/>
            <a:ahLst/>
            <a:cxnLst/>
            <a:rect l="l" t="t" r="r" b="b"/>
            <a:pathLst>
              <a:path w="106679" h="349250">
                <a:moveTo>
                  <a:pt x="0" y="0"/>
                </a:moveTo>
                <a:lnTo>
                  <a:pt x="106124" y="0"/>
                </a:lnTo>
                <a:lnTo>
                  <a:pt x="106124" y="348693"/>
                </a:lnTo>
                <a:lnTo>
                  <a:pt x="0" y="348693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29"/>
          <p:cNvSpPr/>
          <p:nvPr/>
        </p:nvSpPr>
        <p:spPr>
          <a:xfrm>
            <a:off x="4595910" y="3009604"/>
            <a:ext cx="586100" cy="463347"/>
          </a:xfrm>
          <a:custGeom>
            <a:avLst/>
            <a:gdLst/>
            <a:ahLst/>
            <a:cxnLst/>
            <a:rect l="l" t="t" r="r" b="b"/>
            <a:pathLst>
              <a:path w="645795" h="510539">
                <a:moveTo>
                  <a:pt x="0" y="0"/>
                </a:moveTo>
                <a:lnTo>
                  <a:pt x="645168" y="0"/>
                </a:lnTo>
                <a:lnTo>
                  <a:pt x="645168" y="510407"/>
                </a:lnTo>
                <a:lnTo>
                  <a:pt x="0" y="510407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2" name="object 32"/>
          <p:cNvSpPr/>
          <p:nvPr/>
        </p:nvSpPr>
        <p:spPr>
          <a:xfrm>
            <a:off x="5132520" y="2376681"/>
            <a:ext cx="633356" cy="633356"/>
          </a:xfrm>
          <a:custGeom>
            <a:avLst/>
            <a:gdLst/>
            <a:ahLst/>
            <a:cxnLst/>
            <a:rect l="l" t="t" r="r" b="b"/>
            <a:pathLst>
              <a:path w="697864" h="697864">
                <a:moveTo>
                  <a:pt x="697388" y="0"/>
                </a:moveTo>
                <a:lnTo>
                  <a:pt x="0" y="697388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3" name="object 33"/>
          <p:cNvSpPr/>
          <p:nvPr/>
        </p:nvSpPr>
        <p:spPr>
          <a:xfrm>
            <a:off x="4887911" y="2158060"/>
            <a:ext cx="853504" cy="851775"/>
          </a:xfrm>
          <a:custGeom>
            <a:avLst/>
            <a:gdLst/>
            <a:ahLst/>
            <a:cxnLst/>
            <a:rect l="l" t="t" r="r" b="b"/>
            <a:pathLst>
              <a:path w="940435" h="938529">
                <a:moveTo>
                  <a:pt x="0" y="938274"/>
                </a:moveTo>
                <a:lnTo>
                  <a:pt x="939958" y="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38"/>
          <p:cNvSpPr/>
          <p:nvPr/>
        </p:nvSpPr>
        <p:spPr>
          <a:xfrm>
            <a:off x="5343493" y="3173187"/>
            <a:ext cx="373444" cy="110074"/>
          </a:xfrm>
          <a:custGeom>
            <a:avLst/>
            <a:gdLst/>
            <a:ahLst/>
            <a:cxnLst/>
            <a:rect l="l" t="t" r="r" b="b"/>
            <a:pathLst>
              <a:path w="411479" h="121285">
                <a:moveTo>
                  <a:pt x="289736" y="0"/>
                </a:moveTo>
                <a:lnTo>
                  <a:pt x="289736" y="40427"/>
                </a:lnTo>
                <a:lnTo>
                  <a:pt x="0" y="40427"/>
                </a:lnTo>
                <a:lnTo>
                  <a:pt x="0" y="80855"/>
                </a:lnTo>
                <a:lnTo>
                  <a:pt x="289735" y="80857"/>
                </a:lnTo>
                <a:lnTo>
                  <a:pt x="289735" y="121285"/>
                </a:lnTo>
                <a:lnTo>
                  <a:pt x="411020" y="60642"/>
                </a:lnTo>
                <a:lnTo>
                  <a:pt x="289736" y="0"/>
                </a:lnTo>
                <a:close/>
              </a:path>
            </a:pathLst>
          </a:custGeom>
          <a:solidFill>
            <a:srgbClr val="AD8F67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403697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8879" y="4221711"/>
            <a:ext cx="7952830" cy="2173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" name="object 3"/>
          <p:cNvSpPr/>
          <p:nvPr/>
        </p:nvSpPr>
        <p:spPr>
          <a:xfrm>
            <a:off x="2228175" y="1402423"/>
            <a:ext cx="7828056" cy="258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F262D6-64A4-664D-AE3A-B0948671DE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8" dirty="0"/>
              <a:t>Computer </a:t>
            </a:r>
            <a:r>
              <a:rPr lang="en-US" spc="-64" dirty="0"/>
              <a:t>Based </a:t>
            </a:r>
            <a:r>
              <a:rPr lang="en-US" spc="-54" dirty="0"/>
              <a:t>vs. </a:t>
            </a:r>
            <a:r>
              <a:rPr lang="en-US" spc="-68" dirty="0"/>
              <a:t>Mobile </a:t>
            </a:r>
            <a:r>
              <a:rPr lang="en-US" spc="-32" dirty="0"/>
              <a:t>VR</a:t>
            </a:r>
            <a:r>
              <a:rPr lang="en-US" spc="-644" dirty="0"/>
              <a:t> </a:t>
            </a:r>
            <a:r>
              <a:rPr lang="en-US" spc="-86" dirty="0"/>
              <a:t>Displays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0EFCC-1FC0-DF44-B8AF-AAB1A0C932C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6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1B7C9-406B-5242-9ED2-B0882C3799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Good </a:t>
            </a:r>
            <a:r>
              <a:rPr lang="en-US" altLang="en-US" dirty="0" err="1"/>
              <a:t>Ol</a:t>
            </a:r>
            <a:r>
              <a:rPr lang="en-US" altLang="en-US" dirty="0"/>
              <a:t>’ Days: CRT-based HMD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390A2-4DDD-924C-AF8D-0BFF5FC9F2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60D1F19E-E4A9-074C-A568-6D6EBEFE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45" y="1746250"/>
            <a:ext cx="3104080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>
            <a:extLst>
              <a:ext uri="{FF2B5EF4-FFF2-40B4-BE49-F238E27FC236}">
                <a16:creationId xmlns:a16="http://schemas.microsoft.com/office/drawing/2014/main" id="{0F9D381D-12F5-8F48-8F79-B8CA35C3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08" y="1746250"/>
            <a:ext cx="4590141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Rectangle 6">
            <a:extLst>
              <a:ext uri="{FF2B5EF4-FFF2-40B4-BE49-F238E27FC236}">
                <a16:creationId xmlns:a16="http://schemas.microsoft.com/office/drawing/2014/main" id="{DBD21609-0F25-CF4F-A842-69CB1C440366}"/>
              </a:ext>
            </a:extLst>
          </p:cNvPr>
          <p:cNvSpPr>
            <a:spLocks/>
          </p:cNvSpPr>
          <p:nvPr/>
        </p:nvSpPr>
        <p:spPr bwMode="auto">
          <a:xfrm>
            <a:off x="1867485" y="5251450"/>
            <a:ext cx="4268787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2938"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20675" defTabSz="642938"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42938" defTabSz="642938"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3613" defTabSz="642938"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85875" defTabSz="642938"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7430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02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574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1146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42814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700" dirty="0" err="1">
                <a:latin typeface="Gill Sans" panose="020B0502020104020203" pitchFamily="34" charset="-79"/>
                <a:sym typeface="Gill Sans" panose="020B0502020104020203" pitchFamily="34" charset="-79"/>
              </a:rPr>
              <a:t>Datavisor</a:t>
            </a:r>
            <a:r>
              <a:rPr lang="en-US" altLang="en-US" sz="1700" dirty="0">
                <a:latin typeface="Gill Sans" panose="020B0502020104020203" pitchFamily="34" charset="-79"/>
                <a:sym typeface="Gill Sans" panose="020B0502020104020203" pitchFamily="34" charset="-79"/>
              </a:rPr>
              <a:t> </a:t>
            </a:r>
            <a:r>
              <a:rPr lang="en-US" altLang="en-US" sz="1700" dirty="0" err="1">
                <a:latin typeface="Gill Sans" panose="020B0502020104020203" pitchFamily="34" charset="-79"/>
                <a:sym typeface="Gill Sans" panose="020B0502020104020203" pitchFamily="34" charset="-79"/>
              </a:rPr>
              <a:t>HiRes</a:t>
            </a:r>
            <a:r>
              <a:rPr lang="en-US" altLang="en-US" sz="1700" dirty="0">
                <a:latin typeface="Gill Sans" panose="020B0502020104020203" pitchFamily="34" charset="-79"/>
                <a:sym typeface="Gill Sans" panose="020B0502020104020203" pitchFamily="34" charset="-79"/>
              </a:rPr>
              <a:t>: 1280x1024, 1.9’/pixel, 42° </a:t>
            </a:r>
            <a:r>
              <a:rPr lang="en-US" altLang="en-US" sz="1700" dirty="0" err="1">
                <a:latin typeface="Gill Sans" panose="020B0502020104020203" pitchFamily="34" charset="-79"/>
                <a:sym typeface="Gill Sans" panose="020B0502020104020203" pitchFamily="34" charset="-79"/>
              </a:rPr>
              <a:t>fov</a:t>
            </a:r>
            <a:r>
              <a:rPr lang="en-US" altLang="en-US" sz="1700" dirty="0">
                <a:latin typeface="Gill Sans" panose="020B0502020104020203" pitchFamily="34" charset="-79"/>
                <a:sym typeface="Gill Sans" panose="020B0502020104020203" pitchFamily="34" charset="-79"/>
              </a:rPr>
              <a:t> (100% overlap), about 4lbs, uses monochrome CRT w/ color filter shutters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7C9FB4C2-00BE-7C47-AAC9-D45C3E3E5A2A}"/>
              </a:ext>
            </a:extLst>
          </p:cNvPr>
          <p:cNvSpPr>
            <a:spLocks/>
          </p:cNvSpPr>
          <p:nvPr/>
        </p:nvSpPr>
        <p:spPr bwMode="auto">
          <a:xfrm>
            <a:off x="7156160" y="5257546"/>
            <a:ext cx="34734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2938"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20675" defTabSz="642938"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42938" defTabSz="642938"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3613" defTabSz="642938"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85875" defTabSz="642938"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7430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02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574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114675" defTabSz="642938" fontAlgn="base">
              <a:spcBef>
                <a:spcPct val="0"/>
              </a:spcBef>
              <a:spcAft>
                <a:spcPct val="0"/>
              </a:spcAft>
              <a:tabLst>
                <a:tab pos="749300" algn="l"/>
                <a:tab pos="34909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700" dirty="0" err="1">
                <a:latin typeface="Gill Sans" panose="020B0502020104020203" pitchFamily="34" charset="-79"/>
                <a:sym typeface="Gill Sans" panose="020B0502020104020203" pitchFamily="34" charset="-79"/>
              </a:rPr>
              <a:t>Datavisor</a:t>
            </a:r>
            <a:r>
              <a:rPr lang="en-US" altLang="en-US" sz="1700" dirty="0">
                <a:latin typeface="Gill Sans" panose="020B0502020104020203" pitchFamily="34" charset="-79"/>
                <a:sym typeface="Gill Sans" panose="020B0502020104020203" pitchFamily="34" charset="-79"/>
              </a:rPr>
              <a:t> 80: 1280x1024, 3’/pixel, accommodation at infinity, 80° diagonal </a:t>
            </a:r>
            <a:r>
              <a:rPr lang="en-US" altLang="en-US" sz="1700" dirty="0" err="1">
                <a:latin typeface="Gill Sans" panose="020B0502020104020203" pitchFamily="34" charset="-79"/>
                <a:sym typeface="Gill Sans" panose="020B0502020104020203" pitchFamily="34" charset="-79"/>
              </a:rPr>
              <a:t>fov</a:t>
            </a:r>
            <a:r>
              <a:rPr lang="en-US" altLang="en-US" sz="1700" dirty="0">
                <a:latin typeface="Gill Sans" panose="020B0502020104020203" pitchFamily="34" charset="-79"/>
                <a:sym typeface="Gill Sans" panose="020B0502020104020203" pitchFamily="34" charset="-79"/>
              </a:rPr>
              <a:t>, 120° with 20% overlap, about 5lbs</a:t>
            </a:r>
          </a:p>
        </p:txBody>
      </p:sp>
    </p:spTree>
    <p:extLst>
      <p:ext uri="{BB962C8B-B14F-4D97-AF65-F5344CB8AC3E}">
        <p14:creationId xmlns:p14="http://schemas.microsoft.com/office/powerpoint/2010/main" val="33384705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5CD1C-2B59-F74E-A7CC-DF67FEA033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Oculus Rift</a:t>
            </a:r>
          </a:p>
          <a:p>
            <a:pPr lvl="1"/>
            <a:r>
              <a:rPr lang="en-US" dirty="0"/>
              <a:t>Cost: $399 USD</a:t>
            </a:r>
          </a:p>
          <a:p>
            <a:pPr lvl="1"/>
            <a:r>
              <a:rPr lang="en-US" dirty="0"/>
              <a:t>FOV: 110o Horizontal</a:t>
            </a:r>
          </a:p>
          <a:p>
            <a:pPr lvl="1"/>
            <a:r>
              <a:rPr lang="en-US" dirty="0"/>
              <a:t>Refresh rate: 90 Hz</a:t>
            </a:r>
          </a:p>
          <a:p>
            <a:pPr lvl="1"/>
            <a:r>
              <a:rPr lang="en-US" dirty="0"/>
              <a:t>Resolution 1080x1200/eye</a:t>
            </a:r>
          </a:p>
          <a:p>
            <a:pPr lvl="1"/>
            <a:r>
              <a:rPr lang="en-US" dirty="0"/>
              <a:t>3 DOF orientation tracking</a:t>
            </a:r>
          </a:p>
          <a:p>
            <a:pPr lvl="1"/>
            <a:r>
              <a:rPr lang="en-US" dirty="0"/>
              <a:t>3 axis positional tracking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620477-5073-834E-A887-5C485AFED47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6172200" y="2209800"/>
            <a:ext cx="5257800" cy="3058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367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32361" y="1283149"/>
            <a:ext cx="8727278" cy="4944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91A4-FDAB-774B-A474-B0F5FDCEC9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8" dirty="0"/>
              <a:t>Inside </a:t>
            </a:r>
            <a:r>
              <a:rPr lang="en-US" spc="-32" dirty="0"/>
              <a:t>an </a:t>
            </a:r>
            <a:r>
              <a:rPr lang="en-US" spc="-64" dirty="0"/>
              <a:t>Oculus</a:t>
            </a:r>
            <a:r>
              <a:rPr lang="en-US" spc="-472" dirty="0"/>
              <a:t> </a:t>
            </a:r>
            <a:r>
              <a:rPr lang="en-US" spc="-86" dirty="0"/>
              <a:t>Rift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F7F95A-2B0F-6C40-8C03-6FB8C8E262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0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ED35B-EA2F-EF41-921C-C5AC440A7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Comparison Between HMDs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2B1792-533A-1C4E-BC6C-6EE78880936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035944" y="1492775"/>
            <a:ext cx="8229994" cy="52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5709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A96805-6847-D243-BC41-02D1773516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Mobile VR: Google Cardboard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Released 2014 (Google 20% project)</a:t>
            </a:r>
          </a:p>
          <a:p>
            <a:pPr lvl="1"/>
            <a:r>
              <a:rPr lang="en-US" dirty="0"/>
              <a:t>&gt;5 million shipped/given away</a:t>
            </a:r>
          </a:p>
          <a:p>
            <a:pPr lvl="1"/>
            <a:r>
              <a:rPr lang="en-US" dirty="0"/>
              <a:t>Easy to use developer tools</a:t>
            </a:r>
          </a:p>
        </p:txBody>
      </p:sp>
      <p:sp>
        <p:nvSpPr>
          <p:cNvPr id="4" name="object 4"/>
          <p:cNvSpPr/>
          <p:nvPr/>
        </p:nvSpPr>
        <p:spPr>
          <a:xfrm>
            <a:off x="7472976" y="1974055"/>
            <a:ext cx="2882653" cy="1614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3452149" y="1661219"/>
            <a:ext cx="3743606" cy="2537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692416" y="1727976"/>
            <a:ext cx="2234094" cy="2258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7784790" y="3758025"/>
            <a:ext cx="3897428" cy="2114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/>
          <p:nvPr/>
        </p:nvSpPr>
        <p:spPr>
          <a:xfrm>
            <a:off x="3616809" y="2513845"/>
            <a:ext cx="308322" cy="601766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3812" b="1" spc="14" dirty="0">
                <a:solidFill>
                  <a:srgbClr val="292934"/>
                </a:solidFill>
                <a:latin typeface="Arial"/>
                <a:cs typeface="Arial"/>
              </a:rPr>
              <a:t>+</a:t>
            </a:r>
            <a:endParaRPr sz="3812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5965" y="2510655"/>
            <a:ext cx="308322" cy="601766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3812" b="1" spc="14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endParaRPr sz="3812">
              <a:latin typeface="Arial"/>
              <a:cs typeface="Arial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DFEA22-ABB6-9F43-A9B5-425BC69D4EC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0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04410" y="1613970"/>
            <a:ext cx="2462884" cy="1474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4908114" y="1625218"/>
            <a:ext cx="2181993" cy="1324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644552" y="1595992"/>
            <a:ext cx="2140322" cy="149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2165323" y="3270873"/>
            <a:ext cx="1969472" cy="14967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7788021" y="2979223"/>
            <a:ext cx="2498302" cy="1682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2116402" y="4816590"/>
            <a:ext cx="2413470" cy="1679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4702877" y="4694365"/>
            <a:ext cx="2925368" cy="18103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4945708" y="2979223"/>
            <a:ext cx="2299319" cy="1773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7788021" y="4816590"/>
            <a:ext cx="2563866" cy="1679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1839181" y="3011837"/>
            <a:ext cx="2690756" cy="155025"/>
          </a:xfrm>
          <a:custGeom>
            <a:avLst/>
            <a:gdLst/>
            <a:ahLst/>
            <a:cxnLst/>
            <a:rect l="l" t="t" r="r" b="b"/>
            <a:pathLst>
              <a:path w="2964815" h="170814">
                <a:moveTo>
                  <a:pt x="0" y="170697"/>
                </a:moveTo>
                <a:lnTo>
                  <a:pt x="2964743" y="170697"/>
                </a:lnTo>
                <a:lnTo>
                  <a:pt x="2964743" y="0"/>
                </a:lnTo>
                <a:lnTo>
                  <a:pt x="0" y="0"/>
                </a:lnTo>
                <a:lnTo>
                  <a:pt x="0" y="170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7788021" y="4506833"/>
            <a:ext cx="2690756" cy="155025"/>
          </a:xfrm>
          <a:custGeom>
            <a:avLst/>
            <a:gdLst/>
            <a:ahLst/>
            <a:cxnLst/>
            <a:rect l="l" t="t" r="r" b="b"/>
            <a:pathLst>
              <a:path w="2964815" h="170814">
                <a:moveTo>
                  <a:pt x="0" y="170697"/>
                </a:moveTo>
                <a:lnTo>
                  <a:pt x="2964743" y="170697"/>
                </a:lnTo>
                <a:lnTo>
                  <a:pt x="2964743" y="0"/>
                </a:lnTo>
                <a:lnTo>
                  <a:pt x="0" y="0"/>
                </a:lnTo>
                <a:lnTo>
                  <a:pt x="0" y="170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1C07F38-9D6E-734D-8EAB-0E1114199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Mobile VR Viewers Available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9BA3F6-2569-894C-AF87-8ED6509127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2B48AB7-84E3-2046-99B1-B8F7088A4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Video see-through HMD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0844E84A-13D5-9841-934A-1FD8F4FE56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338111" y="1663122"/>
            <a:ext cx="1520861" cy="976911"/>
          </a:xfrm>
          <a:prstGeom prst="rect">
            <a:avLst/>
          </a:prstGeom>
        </p:spPr>
        <p:txBody>
          <a:bodyPr vert="horz" wrap="square" lIns="0" tIns="27663" rIns="0" bIns="0" rtlCol="0">
            <a:spAutoFit/>
          </a:bodyPr>
          <a:lstStyle/>
          <a:p>
            <a:pPr marL="11527" marR="4611">
              <a:lnSpc>
                <a:spcPts val="3694"/>
              </a:lnSpc>
              <a:spcBef>
                <a:spcPts val="218"/>
              </a:spcBef>
            </a:pPr>
            <a:r>
              <a:rPr sz="3086" spc="-18" dirty="0">
                <a:solidFill>
                  <a:srgbClr val="292934"/>
                </a:solidFill>
                <a:latin typeface="Arial"/>
                <a:cs typeface="Arial"/>
              </a:rPr>
              <a:t>Video</a:t>
            </a:r>
            <a:r>
              <a:rPr lang="en-US" sz="3086" spc="-1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3086" spc="-5" dirty="0">
                <a:solidFill>
                  <a:srgbClr val="292934"/>
                </a:solidFill>
                <a:latin typeface="Arial"/>
                <a:cs typeface="Arial"/>
              </a:rPr>
              <a:t>c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3086" spc="-14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era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endParaRPr sz="30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7373" y="3808030"/>
            <a:ext cx="1520286" cy="48651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Mon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tor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endParaRPr sz="308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32384" y="5778796"/>
            <a:ext cx="4415630" cy="0"/>
          </a:xfrm>
          <a:custGeom>
            <a:avLst/>
            <a:gdLst/>
            <a:ahLst/>
            <a:cxnLst/>
            <a:rect l="l" t="t" r="r" b="b"/>
            <a:pathLst>
              <a:path w="4865370">
                <a:moveTo>
                  <a:pt x="0" y="0"/>
                </a:moveTo>
                <a:lnTo>
                  <a:pt x="4864875" y="1"/>
                </a:lnTo>
              </a:path>
            </a:pathLst>
          </a:custGeom>
          <a:ln w="40428">
            <a:solidFill>
              <a:srgbClr val="CC99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8251683" y="2687418"/>
            <a:ext cx="1587136" cy="48651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Graphics</a:t>
            </a:r>
            <a:endParaRPr sz="30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0411" y="3953407"/>
            <a:ext cx="1880475" cy="506297"/>
          </a:xfrm>
          <a:prstGeom prst="rect">
            <a:avLst/>
          </a:prstGeom>
          <a:solidFill>
            <a:srgbClr val="DDDDDD"/>
          </a:solidFill>
          <a:ln w="13476">
            <a:solidFill>
              <a:srgbClr val="292934"/>
            </a:solidFill>
          </a:ln>
        </p:spPr>
        <p:txBody>
          <a:bodyPr vert="horz" wrap="square" lIns="0" tIns="31120" rIns="0" bIns="0" rtlCol="0">
            <a:spAutoFit/>
          </a:bodyPr>
          <a:lstStyle/>
          <a:p>
            <a:pPr marL="87025">
              <a:spcBef>
                <a:spcPts val="245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Combiner</a:t>
            </a:r>
            <a:endParaRPr sz="3086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04760" y="4555754"/>
            <a:ext cx="110074" cy="1217151"/>
          </a:xfrm>
          <a:custGeom>
            <a:avLst/>
            <a:gdLst/>
            <a:ahLst/>
            <a:cxnLst/>
            <a:rect l="l" t="t" r="r" b="b"/>
            <a:pathLst>
              <a:path w="121284" h="1341120">
                <a:moveTo>
                  <a:pt x="121285" y="1219588"/>
                </a:moveTo>
                <a:lnTo>
                  <a:pt x="0" y="1219588"/>
                </a:lnTo>
                <a:lnTo>
                  <a:pt x="60642" y="1340873"/>
                </a:lnTo>
                <a:lnTo>
                  <a:pt x="121285" y="1219588"/>
                </a:lnTo>
                <a:close/>
              </a:path>
              <a:path w="121284" h="1341120">
                <a:moveTo>
                  <a:pt x="80857" y="0"/>
                </a:moveTo>
                <a:lnTo>
                  <a:pt x="40429" y="0"/>
                </a:lnTo>
                <a:lnTo>
                  <a:pt x="40427" y="1219588"/>
                </a:lnTo>
                <a:lnTo>
                  <a:pt x="80857" y="1219588"/>
                </a:lnTo>
                <a:lnTo>
                  <a:pt x="8085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8805934" y="3265444"/>
            <a:ext cx="110074" cy="593592"/>
          </a:xfrm>
          <a:custGeom>
            <a:avLst/>
            <a:gdLst/>
            <a:ahLst/>
            <a:cxnLst/>
            <a:rect l="l" t="t" r="r" b="b"/>
            <a:pathLst>
              <a:path w="121284" h="654050">
                <a:moveTo>
                  <a:pt x="121285" y="532306"/>
                </a:moveTo>
                <a:lnTo>
                  <a:pt x="0" y="532306"/>
                </a:lnTo>
                <a:lnTo>
                  <a:pt x="60642" y="653591"/>
                </a:lnTo>
                <a:lnTo>
                  <a:pt x="121285" y="532306"/>
                </a:lnTo>
                <a:close/>
              </a:path>
              <a:path w="121284" h="654050">
                <a:moveTo>
                  <a:pt x="80858" y="0"/>
                </a:moveTo>
                <a:lnTo>
                  <a:pt x="40429" y="0"/>
                </a:lnTo>
                <a:lnTo>
                  <a:pt x="40429" y="532306"/>
                </a:lnTo>
                <a:lnTo>
                  <a:pt x="80857" y="532306"/>
                </a:lnTo>
                <a:lnTo>
                  <a:pt x="80858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7936045" y="2702846"/>
            <a:ext cx="110074" cy="1169894"/>
          </a:xfrm>
          <a:custGeom>
            <a:avLst/>
            <a:gdLst/>
            <a:ahLst/>
            <a:cxnLst/>
            <a:rect l="l" t="t" r="r" b="b"/>
            <a:pathLst>
              <a:path w="121284" h="1289050">
                <a:moveTo>
                  <a:pt x="121284" y="1167368"/>
                </a:moveTo>
                <a:lnTo>
                  <a:pt x="0" y="1167368"/>
                </a:lnTo>
                <a:lnTo>
                  <a:pt x="60642" y="1288653"/>
                </a:lnTo>
                <a:lnTo>
                  <a:pt x="121284" y="1167368"/>
                </a:lnTo>
                <a:close/>
              </a:path>
              <a:path w="121284" h="1289050">
                <a:moveTo>
                  <a:pt x="80858" y="0"/>
                </a:moveTo>
                <a:lnTo>
                  <a:pt x="40429" y="0"/>
                </a:lnTo>
                <a:lnTo>
                  <a:pt x="40429" y="1167368"/>
                </a:lnTo>
                <a:lnTo>
                  <a:pt x="80857" y="1167368"/>
                </a:lnTo>
                <a:lnTo>
                  <a:pt x="80858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4841747" y="2696730"/>
            <a:ext cx="3161596" cy="0"/>
          </a:xfrm>
          <a:custGeom>
            <a:avLst/>
            <a:gdLst/>
            <a:ahLst/>
            <a:cxnLst/>
            <a:rect l="l" t="t" r="r" b="b"/>
            <a:pathLst>
              <a:path w="3483609">
                <a:moveTo>
                  <a:pt x="3483574" y="0"/>
                </a:moveTo>
                <a:lnTo>
                  <a:pt x="0" y="1"/>
                </a:lnTo>
              </a:path>
            </a:pathLst>
          </a:custGeom>
          <a:ln w="4042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 txBox="1"/>
          <p:nvPr/>
        </p:nvSpPr>
        <p:spPr>
          <a:xfrm>
            <a:off x="7465877" y="2156923"/>
            <a:ext cx="1016598" cy="48651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3086" spc="-59" dirty="0">
                <a:solidFill>
                  <a:srgbClr val="292934"/>
                </a:solidFill>
                <a:latin typeface="Arial"/>
                <a:cs typeface="Arial"/>
              </a:rPr>
              <a:t>V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de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endParaRPr sz="3086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65118" y="4341724"/>
            <a:ext cx="110074" cy="1425196"/>
          </a:xfrm>
          <a:custGeom>
            <a:avLst/>
            <a:gdLst/>
            <a:ahLst/>
            <a:cxnLst/>
            <a:rect l="l" t="t" r="r" b="b"/>
            <a:pathLst>
              <a:path w="121285" h="1570354">
                <a:moveTo>
                  <a:pt x="80855" y="121284"/>
                </a:moveTo>
                <a:lnTo>
                  <a:pt x="40427" y="121284"/>
                </a:lnTo>
                <a:lnTo>
                  <a:pt x="40429" y="1569966"/>
                </a:lnTo>
                <a:lnTo>
                  <a:pt x="80857" y="1569966"/>
                </a:lnTo>
                <a:lnTo>
                  <a:pt x="80855" y="121284"/>
                </a:lnTo>
                <a:close/>
              </a:path>
              <a:path w="121285" h="1570354">
                <a:moveTo>
                  <a:pt x="60642" y="0"/>
                </a:moveTo>
                <a:lnTo>
                  <a:pt x="0" y="121284"/>
                </a:lnTo>
                <a:lnTo>
                  <a:pt x="121284" y="121284"/>
                </a:lnTo>
                <a:lnTo>
                  <a:pt x="60642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4328070" y="2708961"/>
            <a:ext cx="538267" cy="214385"/>
          </a:xfrm>
          <a:custGeom>
            <a:avLst/>
            <a:gdLst/>
            <a:ahLst/>
            <a:cxnLst/>
            <a:rect l="l" t="t" r="r" b="b"/>
            <a:pathLst>
              <a:path w="593089" h="236219">
                <a:moveTo>
                  <a:pt x="592948" y="0"/>
                </a:moveTo>
                <a:lnTo>
                  <a:pt x="0" y="235831"/>
                </a:lnTo>
              </a:path>
            </a:pathLst>
          </a:custGeom>
          <a:ln w="4042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5000743" y="2978031"/>
            <a:ext cx="1488013" cy="1729"/>
          </a:xfrm>
          <a:custGeom>
            <a:avLst/>
            <a:gdLst/>
            <a:ahLst/>
            <a:cxnLst/>
            <a:rect l="l" t="t" r="r" b="b"/>
            <a:pathLst>
              <a:path w="1639570" h="1904">
                <a:moveTo>
                  <a:pt x="1639032" y="0"/>
                </a:moveTo>
                <a:lnTo>
                  <a:pt x="0" y="1685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5025205" y="3196651"/>
            <a:ext cx="1463232" cy="1729"/>
          </a:xfrm>
          <a:custGeom>
            <a:avLst/>
            <a:gdLst/>
            <a:ahLst/>
            <a:cxnLst/>
            <a:rect l="l" t="t" r="r" b="b"/>
            <a:pathLst>
              <a:path w="1612264" h="1904">
                <a:moveTo>
                  <a:pt x="1612080" y="0"/>
                </a:moveTo>
                <a:lnTo>
                  <a:pt x="0" y="1683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6488268" y="3196649"/>
            <a:ext cx="220148" cy="439143"/>
          </a:xfrm>
          <a:custGeom>
            <a:avLst/>
            <a:gdLst/>
            <a:ahLst/>
            <a:cxnLst/>
            <a:rect l="l" t="t" r="r" b="b"/>
            <a:pathLst>
              <a:path w="242570" h="483870">
                <a:moveTo>
                  <a:pt x="0" y="0"/>
                </a:moveTo>
                <a:lnTo>
                  <a:pt x="242569" y="483454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6488268" y="2978032"/>
            <a:ext cx="439143" cy="657561"/>
          </a:xfrm>
          <a:custGeom>
            <a:avLst/>
            <a:gdLst/>
            <a:ahLst/>
            <a:cxnLst/>
            <a:rect l="l" t="t" r="r" b="b"/>
            <a:pathLst>
              <a:path w="483870" h="724535">
                <a:moveTo>
                  <a:pt x="0" y="0"/>
                </a:moveTo>
                <a:lnTo>
                  <a:pt x="483454" y="72434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6708417" y="3635417"/>
            <a:ext cx="1729" cy="876556"/>
          </a:xfrm>
          <a:custGeom>
            <a:avLst/>
            <a:gdLst/>
            <a:ahLst/>
            <a:cxnLst/>
            <a:rect l="l" t="t" r="r" b="b"/>
            <a:pathLst>
              <a:path w="1904" h="965835">
                <a:moveTo>
                  <a:pt x="0" y="0"/>
                </a:moveTo>
                <a:lnTo>
                  <a:pt x="1683" y="965226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6927036" y="3635417"/>
            <a:ext cx="1729" cy="876556"/>
          </a:xfrm>
          <a:custGeom>
            <a:avLst/>
            <a:gdLst/>
            <a:ahLst/>
            <a:cxnLst/>
            <a:rect l="l" t="t" r="r" b="b"/>
            <a:pathLst>
              <a:path w="1904" h="965835">
                <a:moveTo>
                  <a:pt x="0" y="0"/>
                </a:moveTo>
                <a:lnTo>
                  <a:pt x="1685" y="965226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6708416" y="4511420"/>
            <a:ext cx="218995" cy="1729"/>
          </a:xfrm>
          <a:custGeom>
            <a:avLst/>
            <a:gdLst/>
            <a:ahLst/>
            <a:cxnLst/>
            <a:rect l="l" t="t" r="r" b="b"/>
            <a:pathLst>
              <a:path w="241300" h="1904">
                <a:moveTo>
                  <a:pt x="-13476" y="841"/>
                </a:moveTo>
                <a:lnTo>
                  <a:pt x="254361" y="841"/>
                </a:lnTo>
              </a:path>
            </a:pathLst>
          </a:custGeom>
          <a:ln w="28636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5098589" y="3415269"/>
            <a:ext cx="1316851" cy="2192831"/>
          </a:xfrm>
          <a:custGeom>
            <a:avLst/>
            <a:gdLst/>
            <a:ahLst/>
            <a:cxnLst/>
            <a:rect l="l" t="t" r="r" b="b"/>
            <a:pathLst>
              <a:path w="1450975" h="2416175">
                <a:moveTo>
                  <a:pt x="0" y="1207795"/>
                </a:moveTo>
                <a:lnTo>
                  <a:pt x="887" y="1147514"/>
                </a:lnTo>
                <a:lnTo>
                  <a:pt x="3522" y="1087998"/>
                </a:lnTo>
                <a:lnTo>
                  <a:pt x="7862" y="1029316"/>
                </a:lnTo>
                <a:lnTo>
                  <a:pt x="13867" y="971538"/>
                </a:lnTo>
                <a:lnTo>
                  <a:pt x="21495" y="914732"/>
                </a:lnTo>
                <a:lnTo>
                  <a:pt x="30703" y="858968"/>
                </a:lnTo>
                <a:lnTo>
                  <a:pt x="41451" y="804315"/>
                </a:lnTo>
                <a:lnTo>
                  <a:pt x="53697" y="750842"/>
                </a:lnTo>
                <a:lnTo>
                  <a:pt x="67400" y="698619"/>
                </a:lnTo>
                <a:lnTo>
                  <a:pt x="82517" y="647715"/>
                </a:lnTo>
                <a:lnTo>
                  <a:pt x="99008" y="598198"/>
                </a:lnTo>
                <a:lnTo>
                  <a:pt x="116831" y="550138"/>
                </a:lnTo>
                <a:lnTo>
                  <a:pt x="135944" y="503604"/>
                </a:lnTo>
                <a:lnTo>
                  <a:pt x="156306" y="458666"/>
                </a:lnTo>
                <a:lnTo>
                  <a:pt x="177875" y="415393"/>
                </a:lnTo>
                <a:lnTo>
                  <a:pt x="200609" y="373853"/>
                </a:lnTo>
                <a:lnTo>
                  <a:pt x="224468" y="334116"/>
                </a:lnTo>
                <a:lnTo>
                  <a:pt x="249409" y="296252"/>
                </a:lnTo>
                <a:lnTo>
                  <a:pt x="275392" y="260328"/>
                </a:lnTo>
                <a:lnTo>
                  <a:pt x="302373" y="226416"/>
                </a:lnTo>
                <a:lnTo>
                  <a:pt x="330313" y="194583"/>
                </a:lnTo>
                <a:lnTo>
                  <a:pt x="359169" y="164899"/>
                </a:lnTo>
                <a:lnTo>
                  <a:pt x="388900" y="137433"/>
                </a:lnTo>
                <a:lnTo>
                  <a:pt x="419464" y="112255"/>
                </a:lnTo>
                <a:lnTo>
                  <a:pt x="450820" y="89433"/>
                </a:lnTo>
                <a:lnTo>
                  <a:pt x="515740" y="51136"/>
                </a:lnTo>
                <a:lnTo>
                  <a:pt x="583329" y="23096"/>
                </a:lnTo>
                <a:lnTo>
                  <a:pt x="653254" y="5866"/>
                </a:lnTo>
                <a:lnTo>
                  <a:pt x="725183" y="0"/>
                </a:lnTo>
                <a:lnTo>
                  <a:pt x="761377" y="1478"/>
                </a:lnTo>
                <a:lnTo>
                  <a:pt x="832345" y="13095"/>
                </a:lnTo>
                <a:lnTo>
                  <a:pt x="901144" y="35800"/>
                </a:lnTo>
                <a:lnTo>
                  <a:pt x="967440" y="69037"/>
                </a:lnTo>
                <a:lnTo>
                  <a:pt x="1030902" y="112255"/>
                </a:lnTo>
                <a:lnTo>
                  <a:pt x="1061466" y="137433"/>
                </a:lnTo>
                <a:lnTo>
                  <a:pt x="1091197" y="164899"/>
                </a:lnTo>
                <a:lnTo>
                  <a:pt x="1120053" y="194583"/>
                </a:lnTo>
                <a:lnTo>
                  <a:pt x="1147993" y="226416"/>
                </a:lnTo>
                <a:lnTo>
                  <a:pt x="1174974" y="260328"/>
                </a:lnTo>
                <a:lnTo>
                  <a:pt x="1200957" y="296252"/>
                </a:lnTo>
                <a:lnTo>
                  <a:pt x="1225898" y="334116"/>
                </a:lnTo>
                <a:lnTo>
                  <a:pt x="1249757" y="373853"/>
                </a:lnTo>
                <a:lnTo>
                  <a:pt x="1272491" y="415393"/>
                </a:lnTo>
                <a:lnTo>
                  <a:pt x="1294060" y="458666"/>
                </a:lnTo>
                <a:lnTo>
                  <a:pt x="1314422" y="503604"/>
                </a:lnTo>
                <a:lnTo>
                  <a:pt x="1333535" y="550138"/>
                </a:lnTo>
                <a:lnTo>
                  <a:pt x="1351358" y="598198"/>
                </a:lnTo>
                <a:lnTo>
                  <a:pt x="1367848" y="647715"/>
                </a:lnTo>
                <a:lnTo>
                  <a:pt x="1382966" y="698619"/>
                </a:lnTo>
                <a:lnTo>
                  <a:pt x="1396669" y="750842"/>
                </a:lnTo>
                <a:lnTo>
                  <a:pt x="1408915" y="804315"/>
                </a:lnTo>
                <a:lnTo>
                  <a:pt x="1419663" y="858968"/>
                </a:lnTo>
                <a:lnTo>
                  <a:pt x="1428871" y="914732"/>
                </a:lnTo>
                <a:lnTo>
                  <a:pt x="1436499" y="971538"/>
                </a:lnTo>
                <a:lnTo>
                  <a:pt x="1442503" y="1029316"/>
                </a:lnTo>
                <a:lnTo>
                  <a:pt x="1446844" y="1087998"/>
                </a:lnTo>
                <a:lnTo>
                  <a:pt x="1449479" y="1147514"/>
                </a:lnTo>
                <a:lnTo>
                  <a:pt x="1450366" y="1207795"/>
                </a:lnTo>
                <a:lnTo>
                  <a:pt x="1449479" y="1268077"/>
                </a:lnTo>
                <a:lnTo>
                  <a:pt x="1446844" y="1327593"/>
                </a:lnTo>
                <a:lnTo>
                  <a:pt x="1442503" y="1386275"/>
                </a:lnTo>
                <a:lnTo>
                  <a:pt x="1436499" y="1444053"/>
                </a:lnTo>
                <a:lnTo>
                  <a:pt x="1428871" y="1500859"/>
                </a:lnTo>
                <a:lnTo>
                  <a:pt x="1419663" y="1556623"/>
                </a:lnTo>
                <a:lnTo>
                  <a:pt x="1408915" y="1611276"/>
                </a:lnTo>
                <a:lnTo>
                  <a:pt x="1396669" y="1664749"/>
                </a:lnTo>
                <a:lnTo>
                  <a:pt x="1382966" y="1716972"/>
                </a:lnTo>
                <a:lnTo>
                  <a:pt x="1367848" y="1767877"/>
                </a:lnTo>
                <a:lnTo>
                  <a:pt x="1351358" y="1817394"/>
                </a:lnTo>
                <a:lnTo>
                  <a:pt x="1333535" y="1865454"/>
                </a:lnTo>
                <a:lnTo>
                  <a:pt x="1314422" y="1911987"/>
                </a:lnTo>
                <a:lnTo>
                  <a:pt x="1294060" y="1956925"/>
                </a:lnTo>
                <a:lnTo>
                  <a:pt x="1272491" y="2000199"/>
                </a:lnTo>
                <a:lnTo>
                  <a:pt x="1249757" y="2041739"/>
                </a:lnTo>
                <a:lnTo>
                  <a:pt x="1225898" y="2081476"/>
                </a:lnTo>
                <a:lnTo>
                  <a:pt x="1200957" y="2119340"/>
                </a:lnTo>
                <a:lnTo>
                  <a:pt x="1174974" y="2155263"/>
                </a:lnTo>
                <a:lnTo>
                  <a:pt x="1147993" y="2189176"/>
                </a:lnTo>
                <a:lnTo>
                  <a:pt x="1120053" y="2221009"/>
                </a:lnTo>
                <a:lnTo>
                  <a:pt x="1091197" y="2250693"/>
                </a:lnTo>
                <a:lnTo>
                  <a:pt x="1061466" y="2278158"/>
                </a:lnTo>
                <a:lnTo>
                  <a:pt x="1030902" y="2303337"/>
                </a:lnTo>
                <a:lnTo>
                  <a:pt x="999546" y="2326158"/>
                </a:lnTo>
                <a:lnTo>
                  <a:pt x="934626" y="2364455"/>
                </a:lnTo>
                <a:lnTo>
                  <a:pt x="867037" y="2392496"/>
                </a:lnTo>
                <a:lnTo>
                  <a:pt x="797112" y="2409726"/>
                </a:lnTo>
                <a:lnTo>
                  <a:pt x="725183" y="2415592"/>
                </a:lnTo>
                <a:lnTo>
                  <a:pt x="688989" y="2414114"/>
                </a:lnTo>
                <a:lnTo>
                  <a:pt x="618021" y="2402497"/>
                </a:lnTo>
                <a:lnTo>
                  <a:pt x="549222" y="2379792"/>
                </a:lnTo>
                <a:lnTo>
                  <a:pt x="482926" y="2346554"/>
                </a:lnTo>
                <a:lnTo>
                  <a:pt x="419464" y="2303337"/>
                </a:lnTo>
                <a:lnTo>
                  <a:pt x="388900" y="2278158"/>
                </a:lnTo>
                <a:lnTo>
                  <a:pt x="359169" y="2250693"/>
                </a:lnTo>
                <a:lnTo>
                  <a:pt x="330313" y="2221009"/>
                </a:lnTo>
                <a:lnTo>
                  <a:pt x="302373" y="2189176"/>
                </a:lnTo>
                <a:lnTo>
                  <a:pt x="275392" y="2155263"/>
                </a:lnTo>
                <a:lnTo>
                  <a:pt x="249409" y="2119340"/>
                </a:lnTo>
                <a:lnTo>
                  <a:pt x="224468" y="2081476"/>
                </a:lnTo>
                <a:lnTo>
                  <a:pt x="200609" y="2041739"/>
                </a:lnTo>
                <a:lnTo>
                  <a:pt x="177875" y="2000199"/>
                </a:lnTo>
                <a:lnTo>
                  <a:pt x="156306" y="1956925"/>
                </a:lnTo>
                <a:lnTo>
                  <a:pt x="135944" y="1911987"/>
                </a:lnTo>
                <a:lnTo>
                  <a:pt x="116831" y="1865454"/>
                </a:lnTo>
                <a:lnTo>
                  <a:pt x="99008" y="1817394"/>
                </a:lnTo>
                <a:lnTo>
                  <a:pt x="82517" y="1767877"/>
                </a:lnTo>
                <a:lnTo>
                  <a:pt x="67400" y="1716972"/>
                </a:lnTo>
                <a:lnTo>
                  <a:pt x="53697" y="1664749"/>
                </a:lnTo>
                <a:lnTo>
                  <a:pt x="41451" y="1611276"/>
                </a:lnTo>
                <a:lnTo>
                  <a:pt x="30703" y="1556623"/>
                </a:lnTo>
                <a:lnTo>
                  <a:pt x="21495" y="1500859"/>
                </a:lnTo>
                <a:lnTo>
                  <a:pt x="13867" y="1444053"/>
                </a:lnTo>
                <a:lnTo>
                  <a:pt x="7862" y="1386275"/>
                </a:lnTo>
                <a:lnTo>
                  <a:pt x="3522" y="1327593"/>
                </a:lnTo>
                <a:lnTo>
                  <a:pt x="887" y="1268077"/>
                </a:lnTo>
                <a:lnTo>
                  <a:pt x="0" y="1207795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5245352" y="3951878"/>
            <a:ext cx="218995" cy="218995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120442"/>
                </a:moveTo>
                <a:lnTo>
                  <a:pt x="9464" y="73560"/>
                </a:lnTo>
                <a:lnTo>
                  <a:pt x="35276" y="35276"/>
                </a:lnTo>
                <a:lnTo>
                  <a:pt x="73560" y="9464"/>
                </a:lnTo>
                <a:lnTo>
                  <a:pt x="120442" y="0"/>
                </a:lnTo>
                <a:lnTo>
                  <a:pt x="167325" y="9464"/>
                </a:lnTo>
                <a:lnTo>
                  <a:pt x="205609" y="35276"/>
                </a:lnTo>
                <a:lnTo>
                  <a:pt x="231421" y="73560"/>
                </a:lnTo>
                <a:lnTo>
                  <a:pt x="240886" y="120442"/>
                </a:lnTo>
                <a:lnTo>
                  <a:pt x="231421" y="167324"/>
                </a:lnTo>
                <a:lnTo>
                  <a:pt x="205609" y="205608"/>
                </a:lnTo>
                <a:lnTo>
                  <a:pt x="167325" y="231420"/>
                </a:lnTo>
                <a:lnTo>
                  <a:pt x="120443" y="240885"/>
                </a:lnTo>
                <a:lnTo>
                  <a:pt x="73560" y="231419"/>
                </a:lnTo>
                <a:lnTo>
                  <a:pt x="35276" y="205608"/>
                </a:lnTo>
                <a:lnTo>
                  <a:pt x="9464" y="167324"/>
                </a:lnTo>
                <a:lnTo>
                  <a:pt x="0" y="120442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5257583" y="3988570"/>
            <a:ext cx="122304" cy="145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4855509" y="4194959"/>
            <a:ext cx="267981" cy="512333"/>
          </a:xfrm>
          <a:custGeom>
            <a:avLst/>
            <a:gdLst/>
            <a:ahLst/>
            <a:cxnLst/>
            <a:rect l="l" t="t" r="r" b="b"/>
            <a:pathLst>
              <a:path w="295275" h="564514">
                <a:moveTo>
                  <a:pt x="294789" y="0"/>
                </a:moveTo>
                <a:lnTo>
                  <a:pt x="0" y="56431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4855509" y="4707107"/>
            <a:ext cx="292185" cy="194214"/>
          </a:xfrm>
          <a:custGeom>
            <a:avLst/>
            <a:gdLst/>
            <a:ahLst/>
            <a:cxnLst/>
            <a:rect l="l" t="t" r="r" b="b"/>
            <a:pathLst>
              <a:path w="321945" h="213995">
                <a:moveTo>
                  <a:pt x="0" y="0"/>
                </a:moveTo>
                <a:lnTo>
                  <a:pt x="321741" y="21393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5184201" y="4890564"/>
            <a:ext cx="451245" cy="183841"/>
          </a:xfrm>
          <a:custGeom>
            <a:avLst/>
            <a:gdLst/>
            <a:ahLst/>
            <a:cxnLst/>
            <a:rect l="l" t="t" r="r" b="b"/>
            <a:pathLst>
              <a:path w="497204" h="202564">
                <a:moveTo>
                  <a:pt x="496909" y="0"/>
                </a:moveTo>
                <a:lnTo>
                  <a:pt x="496909" y="205"/>
                </a:lnTo>
                <a:lnTo>
                  <a:pt x="496932" y="419"/>
                </a:lnTo>
                <a:lnTo>
                  <a:pt x="496932" y="634"/>
                </a:lnTo>
                <a:lnTo>
                  <a:pt x="479180" y="54201"/>
                </a:lnTo>
                <a:lnTo>
                  <a:pt x="429084" y="102335"/>
                </a:lnTo>
                <a:lnTo>
                  <a:pt x="393387" y="123765"/>
                </a:lnTo>
                <a:lnTo>
                  <a:pt x="351381" y="143116"/>
                </a:lnTo>
                <a:lnTo>
                  <a:pt x="303656" y="160150"/>
                </a:lnTo>
                <a:lnTo>
                  <a:pt x="250807" y="174625"/>
                </a:lnTo>
                <a:lnTo>
                  <a:pt x="193424" y="186301"/>
                </a:lnTo>
                <a:lnTo>
                  <a:pt x="132101" y="194940"/>
                </a:lnTo>
                <a:lnTo>
                  <a:pt x="67429" y="200300"/>
                </a:lnTo>
                <a:lnTo>
                  <a:pt x="0" y="202141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/>
          <p:nvPr/>
        </p:nvSpPr>
        <p:spPr>
          <a:xfrm>
            <a:off x="4441201" y="3927417"/>
            <a:ext cx="96819" cy="316966"/>
          </a:xfrm>
          <a:custGeom>
            <a:avLst/>
            <a:gdLst/>
            <a:ahLst/>
            <a:cxnLst/>
            <a:rect l="l" t="t" r="r" b="b"/>
            <a:pathLst>
              <a:path w="106679" h="349250">
                <a:moveTo>
                  <a:pt x="0" y="0"/>
                </a:moveTo>
                <a:lnTo>
                  <a:pt x="106124" y="0"/>
                </a:lnTo>
                <a:lnTo>
                  <a:pt x="106124" y="348693"/>
                </a:lnTo>
                <a:lnTo>
                  <a:pt x="0" y="348693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29"/>
          <p:cNvSpPr/>
          <p:nvPr/>
        </p:nvSpPr>
        <p:spPr>
          <a:xfrm>
            <a:off x="3855672" y="3854035"/>
            <a:ext cx="586100" cy="463347"/>
          </a:xfrm>
          <a:custGeom>
            <a:avLst/>
            <a:gdLst/>
            <a:ahLst/>
            <a:cxnLst/>
            <a:rect l="l" t="t" r="r" b="b"/>
            <a:pathLst>
              <a:path w="645795" h="510539">
                <a:moveTo>
                  <a:pt x="0" y="0"/>
                </a:moveTo>
                <a:lnTo>
                  <a:pt x="645168" y="0"/>
                </a:lnTo>
                <a:lnTo>
                  <a:pt x="645168" y="510407"/>
                </a:lnTo>
                <a:lnTo>
                  <a:pt x="0" y="510407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0" name="object 30"/>
          <p:cNvSpPr/>
          <p:nvPr/>
        </p:nvSpPr>
        <p:spPr>
          <a:xfrm>
            <a:off x="3977976" y="3002491"/>
            <a:ext cx="559590" cy="243200"/>
          </a:xfrm>
          <a:custGeom>
            <a:avLst/>
            <a:gdLst/>
            <a:ahLst/>
            <a:cxnLst/>
            <a:rect l="l" t="t" r="r" b="b"/>
            <a:pathLst>
              <a:path w="616585" h="267970">
                <a:moveTo>
                  <a:pt x="0" y="0"/>
                </a:moveTo>
                <a:lnTo>
                  <a:pt x="616532" y="0"/>
                </a:lnTo>
                <a:lnTo>
                  <a:pt x="616532" y="267838"/>
                </a:lnTo>
                <a:lnTo>
                  <a:pt x="0" y="267838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1" name="object 31"/>
          <p:cNvSpPr/>
          <p:nvPr/>
        </p:nvSpPr>
        <p:spPr>
          <a:xfrm>
            <a:off x="3831211" y="3049886"/>
            <a:ext cx="146957" cy="146957"/>
          </a:xfrm>
          <a:custGeom>
            <a:avLst/>
            <a:gdLst/>
            <a:ahLst/>
            <a:cxnLst/>
            <a:rect l="l" t="t" r="r" b="b"/>
            <a:pathLst>
              <a:path w="161925" h="161925">
                <a:moveTo>
                  <a:pt x="0" y="0"/>
                </a:moveTo>
                <a:lnTo>
                  <a:pt x="161713" y="0"/>
                </a:lnTo>
                <a:lnTo>
                  <a:pt x="161713" y="161713"/>
                </a:lnTo>
                <a:lnTo>
                  <a:pt x="0" y="161713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2" name="object 32"/>
          <p:cNvSpPr/>
          <p:nvPr/>
        </p:nvSpPr>
        <p:spPr>
          <a:xfrm>
            <a:off x="4392282" y="3221112"/>
            <a:ext cx="633356" cy="633356"/>
          </a:xfrm>
          <a:custGeom>
            <a:avLst/>
            <a:gdLst/>
            <a:ahLst/>
            <a:cxnLst/>
            <a:rect l="l" t="t" r="r" b="b"/>
            <a:pathLst>
              <a:path w="697864" h="697864">
                <a:moveTo>
                  <a:pt x="697388" y="0"/>
                </a:moveTo>
                <a:lnTo>
                  <a:pt x="0" y="697388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3" name="object 33"/>
          <p:cNvSpPr/>
          <p:nvPr/>
        </p:nvSpPr>
        <p:spPr>
          <a:xfrm>
            <a:off x="4147673" y="3002491"/>
            <a:ext cx="853504" cy="851775"/>
          </a:xfrm>
          <a:custGeom>
            <a:avLst/>
            <a:gdLst/>
            <a:ahLst/>
            <a:cxnLst/>
            <a:rect l="l" t="t" r="r" b="b"/>
            <a:pathLst>
              <a:path w="940435" h="938529">
                <a:moveTo>
                  <a:pt x="0" y="938274"/>
                </a:moveTo>
                <a:lnTo>
                  <a:pt x="939958" y="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4" name="object 34"/>
          <p:cNvSpPr/>
          <p:nvPr/>
        </p:nvSpPr>
        <p:spPr>
          <a:xfrm>
            <a:off x="4343359" y="3245572"/>
            <a:ext cx="194214" cy="218995"/>
          </a:xfrm>
          <a:custGeom>
            <a:avLst/>
            <a:gdLst/>
            <a:ahLst/>
            <a:cxnLst/>
            <a:rect l="l" t="t" r="r" b="b"/>
            <a:pathLst>
              <a:path w="213995" h="241300">
                <a:moveTo>
                  <a:pt x="213933" y="240884"/>
                </a:moveTo>
                <a:lnTo>
                  <a:pt x="0" y="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5" name="object 35"/>
          <p:cNvSpPr/>
          <p:nvPr/>
        </p:nvSpPr>
        <p:spPr>
          <a:xfrm>
            <a:off x="4147671" y="3245572"/>
            <a:ext cx="293914" cy="316966"/>
          </a:xfrm>
          <a:custGeom>
            <a:avLst/>
            <a:gdLst/>
            <a:ahLst/>
            <a:cxnLst/>
            <a:rect l="l" t="t" r="r" b="b"/>
            <a:pathLst>
              <a:path w="323850" h="349250">
                <a:moveTo>
                  <a:pt x="323426" y="348693"/>
                </a:moveTo>
                <a:lnTo>
                  <a:pt x="0" y="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6" name="object 36"/>
          <p:cNvSpPr/>
          <p:nvPr/>
        </p:nvSpPr>
        <p:spPr>
          <a:xfrm>
            <a:off x="3392443" y="2855727"/>
            <a:ext cx="341171" cy="170009"/>
          </a:xfrm>
          <a:custGeom>
            <a:avLst/>
            <a:gdLst/>
            <a:ahLst/>
            <a:cxnLst/>
            <a:rect l="l" t="t" r="r" b="b"/>
            <a:pathLst>
              <a:path w="375919" h="187325">
                <a:moveTo>
                  <a:pt x="375647" y="186981"/>
                </a:moveTo>
                <a:lnTo>
                  <a:pt x="0" y="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7" name="object 37"/>
          <p:cNvSpPr/>
          <p:nvPr/>
        </p:nvSpPr>
        <p:spPr>
          <a:xfrm>
            <a:off x="3392443" y="3221111"/>
            <a:ext cx="316966" cy="170009"/>
          </a:xfrm>
          <a:custGeom>
            <a:avLst/>
            <a:gdLst/>
            <a:ahLst/>
            <a:cxnLst/>
            <a:rect l="l" t="t" r="r" b="b"/>
            <a:pathLst>
              <a:path w="349250" h="187325">
                <a:moveTo>
                  <a:pt x="348694" y="0"/>
                </a:moveTo>
                <a:lnTo>
                  <a:pt x="0" y="186980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38"/>
          <p:cNvSpPr/>
          <p:nvPr/>
        </p:nvSpPr>
        <p:spPr>
          <a:xfrm>
            <a:off x="4603255" y="4017618"/>
            <a:ext cx="373444" cy="110074"/>
          </a:xfrm>
          <a:custGeom>
            <a:avLst/>
            <a:gdLst/>
            <a:ahLst/>
            <a:cxnLst/>
            <a:rect l="l" t="t" r="r" b="b"/>
            <a:pathLst>
              <a:path w="411479" h="121285">
                <a:moveTo>
                  <a:pt x="289736" y="0"/>
                </a:moveTo>
                <a:lnTo>
                  <a:pt x="289736" y="40427"/>
                </a:lnTo>
                <a:lnTo>
                  <a:pt x="0" y="40427"/>
                </a:lnTo>
                <a:lnTo>
                  <a:pt x="0" y="80855"/>
                </a:lnTo>
                <a:lnTo>
                  <a:pt x="289735" y="80857"/>
                </a:lnTo>
                <a:lnTo>
                  <a:pt x="289735" y="121285"/>
                </a:lnTo>
                <a:lnTo>
                  <a:pt x="411020" y="60642"/>
                </a:lnTo>
                <a:lnTo>
                  <a:pt x="289736" y="0"/>
                </a:lnTo>
                <a:close/>
              </a:path>
            </a:pathLst>
          </a:custGeom>
          <a:solidFill>
            <a:srgbClr val="AD8F67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46267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0D614-43F0-B84E-9A3D-A0ADE4A2FD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Video See-Through HMD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98F6D9-923E-914C-BB2D-317B4C90DB2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042651" y="1765692"/>
            <a:ext cx="7921555" cy="4574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24726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70400-9EE0-D04C-BF9A-F340BC8AB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5210" y="381000"/>
            <a:ext cx="9181581" cy="61555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Senses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How an organism obtains information for perception:</a:t>
            </a:r>
          </a:p>
          <a:p>
            <a:pPr lvl="2"/>
            <a:r>
              <a:rPr lang="en-US" dirty="0"/>
              <a:t>Sensation part of Somatic Division of Peripheral Nervous System</a:t>
            </a:r>
          </a:p>
          <a:p>
            <a:pPr lvl="2"/>
            <a:r>
              <a:rPr lang="en-US" dirty="0"/>
              <a:t>Integration and perception requires the Central Nervous System</a:t>
            </a:r>
          </a:p>
          <a:p>
            <a:pPr lvl="1"/>
            <a:r>
              <a:rPr lang="en-US" dirty="0"/>
              <a:t>Five major senses:</a:t>
            </a:r>
          </a:p>
          <a:p>
            <a:pPr lvl="2"/>
            <a:r>
              <a:rPr lang="en-US" dirty="0"/>
              <a:t>Sight (</a:t>
            </a:r>
            <a:r>
              <a:rPr lang="en-US" dirty="0" err="1"/>
              <a:t>Opthalamoception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Hearing (</a:t>
            </a:r>
            <a:r>
              <a:rPr lang="en-US" dirty="0" err="1"/>
              <a:t>Audioception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Taste (</a:t>
            </a:r>
            <a:r>
              <a:rPr lang="en-US" dirty="0" err="1"/>
              <a:t>Gustaoception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Smell (</a:t>
            </a:r>
            <a:r>
              <a:rPr lang="en-US" dirty="0" err="1"/>
              <a:t>Olfacaoception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Touch (</a:t>
            </a:r>
            <a:r>
              <a:rPr lang="en-US" dirty="0" err="1"/>
              <a:t>Tactioception</a:t>
            </a:r>
            <a:r>
              <a:rPr lang="en-US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88BA0-1657-8945-9C7A-6815E3C740C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096019" y="1064142"/>
            <a:ext cx="7913303" cy="1679058"/>
          </a:xfrm>
          <a:prstGeom prst="rect">
            <a:avLst/>
          </a:prstGeom>
          <a:blipFill>
            <a:blip r:embed="rId2" cstate="print"/>
            <a:stretch>
              <a:fillRect t="-1" b="-30692"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708455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BF50-7EB0-C747-9BBA-350013BF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876800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Example: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Resolution: 1440x1600 pixels per eye </a:t>
            </a:r>
          </a:p>
          <a:p>
            <a:pPr lvl="2"/>
            <a:r>
              <a:rPr lang="en-US" dirty="0"/>
              <a:t>2880x1600 pixels combined</a:t>
            </a:r>
          </a:p>
          <a:p>
            <a:pPr lvl="1"/>
            <a:r>
              <a:rPr lang="en-US" dirty="0"/>
              <a:t>Refresh rate: 90 Hz</a:t>
            </a:r>
          </a:p>
          <a:p>
            <a:pPr lvl="1"/>
            <a:r>
              <a:rPr lang="en-US" dirty="0"/>
              <a:t>Field of view: 110 degrees</a:t>
            </a:r>
          </a:p>
          <a:p>
            <a:pPr lvl="1"/>
            <a:r>
              <a:rPr lang="en-US" dirty="0">
                <a:hlinkClick r:id="rId2"/>
              </a:rPr>
              <a:t>https://www.vive.com/us/product/vive-pro/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7F27D4-5018-A943-9F7C-981B9A305E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45AF9-0A83-0644-8F6D-B0C9B450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384" y="1352550"/>
            <a:ext cx="5803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7426-9DD9-DA41-99F2-58B2210415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Vive</a:t>
            </a:r>
            <a:r>
              <a:rPr lang="en-US" dirty="0"/>
              <a:t> Pro Video-Through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BCE62-DA32-5F40-BB48-4876022BD87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https://youtu.be/yl44JFtDo0E</a:t>
            </a:r>
            <a:r>
              <a:rPr lang="en-US" dirty="0"/>
              <a:t> </a:t>
            </a:r>
          </a:p>
        </p:txBody>
      </p:sp>
      <p:pic>
        <p:nvPicPr>
          <p:cNvPr id="6" name="Online Media 5" descr="Vive Pro SR Camera Fun With VR Gloves and AR/SR Swords">
            <a:hlinkClick r:id="" action="ppaction://media"/>
            <a:extLst>
              <a:ext uri="{FF2B5EF4-FFF2-40B4-BE49-F238E27FC236}">
                <a16:creationId xmlns:a16="http://schemas.microsoft.com/office/drawing/2014/main" id="{9E03D28E-980B-D649-A7B8-57B0505DC2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54730" y="1063048"/>
            <a:ext cx="7282539" cy="54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8843CFB-AA78-034C-9A61-AA2F4AEA7F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Optical see-through Head-Mounted Display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234C0A5E-5963-5141-8818-65CC6ED74F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243163" y="1672294"/>
            <a:ext cx="2491932" cy="976911"/>
          </a:xfrm>
          <a:prstGeom prst="rect">
            <a:avLst/>
          </a:prstGeom>
        </p:spPr>
        <p:txBody>
          <a:bodyPr vert="horz" wrap="square" lIns="0" tIns="27663" rIns="0" bIns="0" rtlCol="0">
            <a:spAutoFit/>
          </a:bodyPr>
          <a:lstStyle/>
          <a:p>
            <a:pPr marL="11527" marR="4611">
              <a:lnSpc>
                <a:spcPts val="3694"/>
              </a:lnSpc>
              <a:spcBef>
                <a:spcPts val="218"/>
              </a:spcBef>
            </a:pPr>
            <a:r>
              <a:rPr sz="3086" spc="-14" dirty="0">
                <a:solidFill>
                  <a:srgbClr val="292934"/>
                </a:solidFill>
                <a:latin typeface="Arial"/>
                <a:cs typeface="Arial"/>
              </a:rPr>
              <a:t>Virtual</a:t>
            </a:r>
            <a:r>
              <a:rPr sz="3086" spc="-68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images</a:t>
            </a:r>
            <a:r>
              <a:rPr lang="en-US" sz="3086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3086" spc="-5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sz="3086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monitors</a:t>
            </a:r>
            <a:endParaRPr sz="30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4308" y="3782041"/>
            <a:ext cx="1037921" cy="976911"/>
          </a:xfrm>
          <a:prstGeom prst="rect">
            <a:avLst/>
          </a:prstGeom>
        </p:spPr>
        <p:txBody>
          <a:bodyPr vert="horz" wrap="square" lIns="0" tIns="27663" rIns="0" bIns="0" rtlCol="0">
            <a:spAutoFit/>
          </a:bodyPr>
          <a:lstStyle/>
          <a:p>
            <a:pPr marL="11527" marR="4611">
              <a:lnSpc>
                <a:spcPts val="3694"/>
              </a:lnSpc>
              <a:spcBef>
                <a:spcPts val="218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Real</a:t>
            </a:r>
            <a:r>
              <a:rPr lang="en-US" sz="3086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3086" spc="-59" dirty="0">
                <a:solidFill>
                  <a:srgbClr val="292934"/>
                </a:solidFill>
                <a:latin typeface="Arial"/>
                <a:cs typeface="Arial"/>
              </a:rPr>
              <a:t>W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or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ld</a:t>
            </a:r>
            <a:endParaRPr sz="30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8944" y="4552558"/>
            <a:ext cx="1911019" cy="976911"/>
          </a:xfrm>
          <a:prstGeom prst="rect">
            <a:avLst/>
          </a:prstGeom>
        </p:spPr>
        <p:txBody>
          <a:bodyPr vert="horz" wrap="square" lIns="0" tIns="27663" rIns="0" bIns="0" rtlCol="0">
            <a:spAutoFit/>
          </a:bodyPr>
          <a:lstStyle/>
          <a:p>
            <a:pPr marL="11527" marR="4611">
              <a:lnSpc>
                <a:spcPts val="3694"/>
              </a:lnSpc>
              <a:spcBef>
                <a:spcPts val="218"/>
              </a:spcBef>
            </a:pP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Optical</a:t>
            </a:r>
            <a:r>
              <a:rPr lang="en-US" sz="3086" spc="-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3086" spc="-5" dirty="0">
                <a:solidFill>
                  <a:srgbClr val="292934"/>
                </a:solidFill>
                <a:latin typeface="Arial"/>
                <a:cs typeface="Arial"/>
              </a:rPr>
              <a:t>C</a:t>
            </a:r>
            <a:r>
              <a:rPr sz="3086" spc="-14" dirty="0">
                <a:solidFill>
                  <a:srgbClr val="292934"/>
                </a:solidFill>
                <a:latin typeface="Arial"/>
                <a:cs typeface="Arial"/>
              </a:rPr>
              <a:t>o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3086" spc="-14" dirty="0">
                <a:solidFill>
                  <a:srgbClr val="292934"/>
                </a:solidFill>
                <a:latin typeface="Arial"/>
                <a:cs typeface="Arial"/>
              </a:rPr>
              <a:t>b</a:t>
            </a:r>
            <a:r>
              <a:rPr sz="3086" spc="-5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3086" spc="-14" dirty="0">
                <a:solidFill>
                  <a:srgbClr val="292934"/>
                </a:solidFill>
                <a:latin typeface="Arial"/>
                <a:cs typeface="Arial"/>
              </a:rPr>
              <a:t>ne</a:t>
            </a:r>
            <a:r>
              <a:rPr sz="3086" spc="-9" dirty="0">
                <a:solidFill>
                  <a:srgbClr val="292934"/>
                </a:solidFill>
                <a:latin typeface="Arial"/>
                <a:cs typeface="Arial"/>
              </a:rPr>
              <a:t>r</a:t>
            </a:r>
            <a:r>
              <a:rPr sz="3086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endParaRPr sz="3086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0532" y="4346311"/>
            <a:ext cx="1758299" cy="110074"/>
          </a:xfrm>
          <a:custGeom>
            <a:avLst/>
            <a:gdLst/>
            <a:ahLst/>
            <a:cxnLst/>
            <a:rect l="l" t="t" r="r" b="b"/>
            <a:pathLst>
              <a:path w="1937385" h="121285">
                <a:moveTo>
                  <a:pt x="0" y="40427"/>
                </a:moveTo>
                <a:lnTo>
                  <a:pt x="0" y="80855"/>
                </a:lnTo>
                <a:lnTo>
                  <a:pt x="1815905" y="80857"/>
                </a:lnTo>
                <a:lnTo>
                  <a:pt x="1815905" y="121284"/>
                </a:lnTo>
                <a:lnTo>
                  <a:pt x="1937190" y="60642"/>
                </a:lnTo>
                <a:lnTo>
                  <a:pt x="1896764" y="40429"/>
                </a:lnTo>
                <a:lnTo>
                  <a:pt x="0" y="40427"/>
                </a:lnTo>
                <a:close/>
              </a:path>
              <a:path w="1937385" h="121285">
                <a:moveTo>
                  <a:pt x="1815905" y="0"/>
                </a:moveTo>
                <a:lnTo>
                  <a:pt x="1815905" y="40429"/>
                </a:lnTo>
                <a:lnTo>
                  <a:pt x="1896764" y="40429"/>
                </a:lnTo>
                <a:lnTo>
                  <a:pt x="1815905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752751" y="2793046"/>
            <a:ext cx="1743315" cy="1729"/>
          </a:xfrm>
          <a:custGeom>
            <a:avLst/>
            <a:gdLst/>
            <a:ahLst/>
            <a:cxnLst/>
            <a:rect l="l" t="t" r="r" b="b"/>
            <a:pathLst>
              <a:path w="1920875" h="1905">
                <a:moveTo>
                  <a:pt x="1920345" y="0"/>
                </a:moveTo>
                <a:lnTo>
                  <a:pt x="0" y="1683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6752751" y="3072817"/>
            <a:ext cx="1743315" cy="1729"/>
          </a:xfrm>
          <a:custGeom>
            <a:avLst/>
            <a:gdLst/>
            <a:ahLst/>
            <a:cxnLst/>
            <a:rect l="l" t="t" r="r" b="b"/>
            <a:pathLst>
              <a:path w="1920875" h="1904">
                <a:moveTo>
                  <a:pt x="1920345" y="0"/>
                </a:moveTo>
                <a:lnTo>
                  <a:pt x="0" y="1685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6168747" y="3072818"/>
            <a:ext cx="584371" cy="292185"/>
          </a:xfrm>
          <a:custGeom>
            <a:avLst/>
            <a:gdLst/>
            <a:ahLst/>
            <a:cxnLst/>
            <a:rect l="l" t="t" r="r" b="b"/>
            <a:pathLst>
              <a:path w="643889" h="321945">
                <a:moveTo>
                  <a:pt x="643484" y="0"/>
                </a:moveTo>
                <a:lnTo>
                  <a:pt x="0" y="32174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6168747" y="2793045"/>
            <a:ext cx="584371" cy="280083"/>
          </a:xfrm>
          <a:custGeom>
            <a:avLst/>
            <a:gdLst/>
            <a:ahLst/>
            <a:cxnLst/>
            <a:rect l="l" t="t" r="r" b="b"/>
            <a:pathLst>
              <a:path w="643889" h="308610">
                <a:moveTo>
                  <a:pt x="643484" y="0"/>
                </a:moveTo>
                <a:lnTo>
                  <a:pt x="0" y="308265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8495586" y="3072817"/>
            <a:ext cx="281812" cy="586100"/>
          </a:xfrm>
          <a:custGeom>
            <a:avLst/>
            <a:gdLst/>
            <a:ahLst/>
            <a:cxnLst/>
            <a:rect l="l" t="t" r="r" b="b"/>
            <a:pathLst>
              <a:path w="310515" h="645795">
                <a:moveTo>
                  <a:pt x="0" y="0"/>
                </a:moveTo>
                <a:lnTo>
                  <a:pt x="309950" y="645169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8495586" y="2793047"/>
            <a:ext cx="573421" cy="865605"/>
          </a:xfrm>
          <a:custGeom>
            <a:avLst/>
            <a:gdLst/>
            <a:ahLst/>
            <a:cxnLst/>
            <a:rect l="l" t="t" r="r" b="b"/>
            <a:pathLst>
              <a:path w="631825" h="953770">
                <a:moveTo>
                  <a:pt x="0" y="0"/>
                </a:moveTo>
                <a:lnTo>
                  <a:pt x="631693" y="953434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8776887" y="3658348"/>
            <a:ext cx="1729" cy="1156063"/>
          </a:xfrm>
          <a:custGeom>
            <a:avLst/>
            <a:gdLst/>
            <a:ahLst/>
            <a:cxnLst/>
            <a:rect l="l" t="t" r="r" b="b"/>
            <a:pathLst>
              <a:path w="1904" h="1273810">
                <a:moveTo>
                  <a:pt x="0" y="0"/>
                </a:moveTo>
                <a:lnTo>
                  <a:pt x="1685" y="127349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9068888" y="3658348"/>
            <a:ext cx="1729" cy="1156063"/>
          </a:xfrm>
          <a:custGeom>
            <a:avLst/>
            <a:gdLst/>
            <a:ahLst/>
            <a:cxnLst/>
            <a:rect l="l" t="t" r="r" b="b"/>
            <a:pathLst>
              <a:path w="1904" h="1273810">
                <a:moveTo>
                  <a:pt x="0" y="0"/>
                </a:moveTo>
                <a:lnTo>
                  <a:pt x="1683" y="127349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8776887" y="4814125"/>
            <a:ext cx="292185" cy="1729"/>
          </a:xfrm>
          <a:custGeom>
            <a:avLst/>
            <a:gdLst/>
            <a:ahLst/>
            <a:cxnLst/>
            <a:rect l="l" t="t" r="r" b="b"/>
            <a:pathLst>
              <a:path w="321945" h="1904">
                <a:moveTo>
                  <a:pt x="321742" y="0"/>
                </a:moveTo>
                <a:lnTo>
                  <a:pt x="0" y="1683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5595448" y="2793047"/>
            <a:ext cx="586100" cy="865605"/>
          </a:xfrm>
          <a:custGeom>
            <a:avLst/>
            <a:gdLst/>
            <a:ahLst/>
            <a:cxnLst/>
            <a:rect l="l" t="t" r="r" b="b"/>
            <a:pathLst>
              <a:path w="645795" h="953770">
                <a:moveTo>
                  <a:pt x="0" y="0"/>
                </a:moveTo>
                <a:lnTo>
                  <a:pt x="645168" y="0"/>
                </a:lnTo>
                <a:lnTo>
                  <a:pt x="645168" y="953434"/>
                </a:lnTo>
                <a:lnTo>
                  <a:pt x="0" y="953434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5656601" y="3658348"/>
            <a:ext cx="451245" cy="121024"/>
          </a:xfrm>
          <a:custGeom>
            <a:avLst/>
            <a:gdLst/>
            <a:ahLst/>
            <a:cxnLst/>
            <a:rect l="l" t="t" r="r" b="b"/>
            <a:pathLst>
              <a:path w="497204" h="133350">
                <a:moveTo>
                  <a:pt x="0" y="0"/>
                </a:moveTo>
                <a:lnTo>
                  <a:pt x="496931" y="0"/>
                </a:lnTo>
                <a:lnTo>
                  <a:pt x="496931" y="133076"/>
                </a:lnTo>
                <a:lnTo>
                  <a:pt x="0" y="133076"/>
                </a:lnTo>
                <a:lnTo>
                  <a:pt x="0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6644208" y="3364820"/>
            <a:ext cx="1730636" cy="2315007"/>
          </a:xfrm>
          <a:custGeom>
            <a:avLst/>
            <a:gdLst/>
            <a:ahLst/>
            <a:cxnLst/>
            <a:rect l="l" t="t" r="r" b="b"/>
            <a:pathLst>
              <a:path w="1906904" h="2550795">
                <a:moveTo>
                  <a:pt x="0" y="1275177"/>
                </a:moveTo>
                <a:lnTo>
                  <a:pt x="880" y="1219862"/>
                </a:lnTo>
                <a:lnTo>
                  <a:pt x="3499" y="1165150"/>
                </a:lnTo>
                <a:lnTo>
                  <a:pt x="7820" y="1111087"/>
                </a:lnTo>
                <a:lnTo>
                  <a:pt x="13807" y="1057722"/>
                </a:lnTo>
                <a:lnTo>
                  <a:pt x="21425" y="1005102"/>
                </a:lnTo>
                <a:lnTo>
                  <a:pt x="30638" y="953275"/>
                </a:lnTo>
                <a:lnTo>
                  <a:pt x="41410" y="902290"/>
                </a:lnTo>
                <a:lnTo>
                  <a:pt x="53705" y="852193"/>
                </a:lnTo>
                <a:lnTo>
                  <a:pt x="67487" y="803034"/>
                </a:lnTo>
                <a:lnTo>
                  <a:pt x="82721" y="754859"/>
                </a:lnTo>
                <a:lnTo>
                  <a:pt x="99372" y="707716"/>
                </a:lnTo>
                <a:lnTo>
                  <a:pt x="117402" y="661655"/>
                </a:lnTo>
                <a:lnTo>
                  <a:pt x="136777" y="616721"/>
                </a:lnTo>
                <a:lnTo>
                  <a:pt x="157460" y="572963"/>
                </a:lnTo>
                <a:lnTo>
                  <a:pt x="179416" y="530429"/>
                </a:lnTo>
                <a:lnTo>
                  <a:pt x="202610" y="489167"/>
                </a:lnTo>
                <a:lnTo>
                  <a:pt x="227004" y="449225"/>
                </a:lnTo>
                <a:lnTo>
                  <a:pt x="252564" y="410650"/>
                </a:lnTo>
                <a:lnTo>
                  <a:pt x="279254" y="373490"/>
                </a:lnTo>
                <a:lnTo>
                  <a:pt x="307038" y="337794"/>
                </a:lnTo>
                <a:lnTo>
                  <a:pt x="335880" y="303608"/>
                </a:lnTo>
                <a:lnTo>
                  <a:pt x="365744" y="270982"/>
                </a:lnTo>
                <a:lnTo>
                  <a:pt x="396595" y="239962"/>
                </a:lnTo>
                <a:lnTo>
                  <a:pt x="428397" y="210596"/>
                </a:lnTo>
                <a:lnTo>
                  <a:pt x="461115" y="182933"/>
                </a:lnTo>
                <a:lnTo>
                  <a:pt x="494711" y="157020"/>
                </a:lnTo>
                <a:lnTo>
                  <a:pt x="529151" y="132905"/>
                </a:lnTo>
                <a:lnTo>
                  <a:pt x="564399" y="110636"/>
                </a:lnTo>
                <a:lnTo>
                  <a:pt x="600419" y="90261"/>
                </a:lnTo>
                <a:lnTo>
                  <a:pt x="637175" y="71828"/>
                </a:lnTo>
                <a:lnTo>
                  <a:pt x="674631" y="55384"/>
                </a:lnTo>
                <a:lnTo>
                  <a:pt x="712752" y="40977"/>
                </a:lnTo>
                <a:lnTo>
                  <a:pt x="751502" y="28656"/>
                </a:lnTo>
                <a:lnTo>
                  <a:pt x="790846" y="18467"/>
                </a:lnTo>
                <a:lnTo>
                  <a:pt x="830746" y="10459"/>
                </a:lnTo>
                <a:lnTo>
                  <a:pt x="871168" y="4680"/>
                </a:lnTo>
                <a:lnTo>
                  <a:pt x="912076" y="1178"/>
                </a:lnTo>
                <a:lnTo>
                  <a:pt x="953434" y="0"/>
                </a:lnTo>
                <a:lnTo>
                  <a:pt x="994792" y="1178"/>
                </a:lnTo>
                <a:lnTo>
                  <a:pt x="1035700" y="4680"/>
                </a:lnTo>
                <a:lnTo>
                  <a:pt x="1076123" y="10459"/>
                </a:lnTo>
                <a:lnTo>
                  <a:pt x="1116023" y="18467"/>
                </a:lnTo>
                <a:lnTo>
                  <a:pt x="1155366" y="28656"/>
                </a:lnTo>
                <a:lnTo>
                  <a:pt x="1194116" y="40977"/>
                </a:lnTo>
                <a:lnTo>
                  <a:pt x="1232238" y="55384"/>
                </a:lnTo>
                <a:lnTo>
                  <a:pt x="1269694" y="71828"/>
                </a:lnTo>
                <a:lnTo>
                  <a:pt x="1306450" y="90261"/>
                </a:lnTo>
                <a:lnTo>
                  <a:pt x="1342470" y="110636"/>
                </a:lnTo>
                <a:lnTo>
                  <a:pt x="1377718" y="132905"/>
                </a:lnTo>
                <a:lnTo>
                  <a:pt x="1412158" y="157020"/>
                </a:lnTo>
                <a:lnTo>
                  <a:pt x="1445754" y="182933"/>
                </a:lnTo>
                <a:lnTo>
                  <a:pt x="1478471" y="210596"/>
                </a:lnTo>
                <a:lnTo>
                  <a:pt x="1510273" y="239962"/>
                </a:lnTo>
                <a:lnTo>
                  <a:pt x="1541124" y="270982"/>
                </a:lnTo>
                <a:lnTo>
                  <a:pt x="1570989" y="303608"/>
                </a:lnTo>
                <a:lnTo>
                  <a:pt x="1599831" y="337794"/>
                </a:lnTo>
                <a:lnTo>
                  <a:pt x="1627615" y="373490"/>
                </a:lnTo>
                <a:lnTo>
                  <a:pt x="1654304" y="410650"/>
                </a:lnTo>
                <a:lnTo>
                  <a:pt x="1679865" y="449225"/>
                </a:lnTo>
                <a:lnTo>
                  <a:pt x="1704259" y="489167"/>
                </a:lnTo>
                <a:lnTo>
                  <a:pt x="1727452" y="530429"/>
                </a:lnTo>
                <a:lnTo>
                  <a:pt x="1749409" y="572963"/>
                </a:lnTo>
                <a:lnTo>
                  <a:pt x="1770092" y="616721"/>
                </a:lnTo>
                <a:lnTo>
                  <a:pt x="1789467" y="661655"/>
                </a:lnTo>
                <a:lnTo>
                  <a:pt x="1807497" y="707716"/>
                </a:lnTo>
                <a:lnTo>
                  <a:pt x="1824147" y="754859"/>
                </a:lnTo>
                <a:lnTo>
                  <a:pt x="1839381" y="803034"/>
                </a:lnTo>
                <a:lnTo>
                  <a:pt x="1853164" y="852193"/>
                </a:lnTo>
                <a:lnTo>
                  <a:pt x="1865459" y="902290"/>
                </a:lnTo>
                <a:lnTo>
                  <a:pt x="1876231" y="953275"/>
                </a:lnTo>
                <a:lnTo>
                  <a:pt x="1885443" y="1005102"/>
                </a:lnTo>
                <a:lnTo>
                  <a:pt x="1893061" y="1057722"/>
                </a:lnTo>
                <a:lnTo>
                  <a:pt x="1899048" y="1111087"/>
                </a:lnTo>
                <a:lnTo>
                  <a:pt x="1903369" y="1165150"/>
                </a:lnTo>
                <a:lnTo>
                  <a:pt x="1905988" y="1219862"/>
                </a:lnTo>
                <a:lnTo>
                  <a:pt x="1906869" y="1275177"/>
                </a:lnTo>
                <a:lnTo>
                  <a:pt x="1905988" y="1330491"/>
                </a:lnTo>
                <a:lnTo>
                  <a:pt x="1903369" y="1385204"/>
                </a:lnTo>
                <a:lnTo>
                  <a:pt x="1899048" y="1439267"/>
                </a:lnTo>
                <a:lnTo>
                  <a:pt x="1893061" y="1492632"/>
                </a:lnTo>
                <a:lnTo>
                  <a:pt x="1885443" y="1545252"/>
                </a:lnTo>
                <a:lnTo>
                  <a:pt x="1876231" y="1597078"/>
                </a:lnTo>
                <a:lnTo>
                  <a:pt x="1865459" y="1648064"/>
                </a:lnTo>
                <a:lnTo>
                  <a:pt x="1853164" y="1698160"/>
                </a:lnTo>
                <a:lnTo>
                  <a:pt x="1839381" y="1747320"/>
                </a:lnTo>
                <a:lnTo>
                  <a:pt x="1824147" y="1795494"/>
                </a:lnTo>
                <a:lnTo>
                  <a:pt x="1807497" y="1842637"/>
                </a:lnTo>
                <a:lnTo>
                  <a:pt x="1789467" y="1888699"/>
                </a:lnTo>
                <a:lnTo>
                  <a:pt x="1770092" y="1933632"/>
                </a:lnTo>
                <a:lnTo>
                  <a:pt x="1749409" y="1977390"/>
                </a:lnTo>
                <a:lnTo>
                  <a:pt x="1727452" y="2019924"/>
                </a:lnTo>
                <a:lnTo>
                  <a:pt x="1704259" y="2061186"/>
                </a:lnTo>
                <a:lnTo>
                  <a:pt x="1679865" y="2101128"/>
                </a:lnTo>
                <a:lnTo>
                  <a:pt x="1654304" y="2139703"/>
                </a:lnTo>
                <a:lnTo>
                  <a:pt x="1627615" y="2176863"/>
                </a:lnTo>
                <a:lnTo>
                  <a:pt x="1599831" y="2212559"/>
                </a:lnTo>
                <a:lnTo>
                  <a:pt x="1570989" y="2246745"/>
                </a:lnTo>
                <a:lnTo>
                  <a:pt x="1541124" y="2279371"/>
                </a:lnTo>
                <a:lnTo>
                  <a:pt x="1510273" y="2310391"/>
                </a:lnTo>
                <a:lnTo>
                  <a:pt x="1478471" y="2339757"/>
                </a:lnTo>
                <a:lnTo>
                  <a:pt x="1445754" y="2367420"/>
                </a:lnTo>
                <a:lnTo>
                  <a:pt x="1412158" y="2393333"/>
                </a:lnTo>
                <a:lnTo>
                  <a:pt x="1377718" y="2417447"/>
                </a:lnTo>
                <a:lnTo>
                  <a:pt x="1342470" y="2439716"/>
                </a:lnTo>
                <a:lnTo>
                  <a:pt x="1306450" y="2460091"/>
                </a:lnTo>
                <a:lnTo>
                  <a:pt x="1269694" y="2478525"/>
                </a:lnTo>
                <a:lnTo>
                  <a:pt x="1232238" y="2494969"/>
                </a:lnTo>
                <a:lnTo>
                  <a:pt x="1194116" y="2509376"/>
                </a:lnTo>
                <a:lnTo>
                  <a:pt x="1155366" y="2521697"/>
                </a:lnTo>
                <a:lnTo>
                  <a:pt x="1116023" y="2531886"/>
                </a:lnTo>
                <a:lnTo>
                  <a:pt x="1076123" y="2539894"/>
                </a:lnTo>
                <a:lnTo>
                  <a:pt x="1035700" y="2545673"/>
                </a:lnTo>
                <a:lnTo>
                  <a:pt x="994792" y="2549175"/>
                </a:lnTo>
                <a:lnTo>
                  <a:pt x="953434" y="2550353"/>
                </a:lnTo>
                <a:lnTo>
                  <a:pt x="912076" y="2549175"/>
                </a:lnTo>
                <a:lnTo>
                  <a:pt x="871168" y="2545673"/>
                </a:lnTo>
                <a:lnTo>
                  <a:pt x="830746" y="2539894"/>
                </a:lnTo>
                <a:lnTo>
                  <a:pt x="790846" y="2531886"/>
                </a:lnTo>
                <a:lnTo>
                  <a:pt x="751502" y="2521697"/>
                </a:lnTo>
                <a:lnTo>
                  <a:pt x="712752" y="2509376"/>
                </a:lnTo>
                <a:lnTo>
                  <a:pt x="674631" y="2494969"/>
                </a:lnTo>
                <a:lnTo>
                  <a:pt x="637175" y="2478525"/>
                </a:lnTo>
                <a:lnTo>
                  <a:pt x="600419" y="2460091"/>
                </a:lnTo>
                <a:lnTo>
                  <a:pt x="564399" y="2439716"/>
                </a:lnTo>
                <a:lnTo>
                  <a:pt x="529151" y="2417447"/>
                </a:lnTo>
                <a:lnTo>
                  <a:pt x="494711" y="2393333"/>
                </a:lnTo>
                <a:lnTo>
                  <a:pt x="461115" y="2367420"/>
                </a:lnTo>
                <a:lnTo>
                  <a:pt x="428397" y="2339757"/>
                </a:lnTo>
                <a:lnTo>
                  <a:pt x="396595" y="2310391"/>
                </a:lnTo>
                <a:lnTo>
                  <a:pt x="365744" y="2279371"/>
                </a:lnTo>
                <a:lnTo>
                  <a:pt x="335880" y="2246745"/>
                </a:lnTo>
                <a:lnTo>
                  <a:pt x="307038" y="2212559"/>
                </a:lnTo>
                <a:lnTo>
                  <a:pt x="279254" y="2176863"/>
                </a:lnTo>
                <a:lnTo>
                  <a:pt x="252564" y="2139703"/>
                </a:lnTo>
                <a:lnTo>
                  <a:pt x="227004" y="2101128"/>
                </a:lnTo>
                <a:lnTo>
                  <a:pt x="202610" y="2061186"/>
                </a:lnTo>
                <a:lnTo>
                  <a:pt x="179416" y="2019924"/>
                </a:lnTo>
                <a:lnTo>
                  <a:pt x="157460" y="1977390"/>
                </a:lnTo>
                <a:lnTo>
                  <a:pt x="136777" y="1933632"/>
                </a:lnTo>
                <a:lnTo>
                  <a:pt x="117402" y="1888699"/>
                </a:lnTo>
                <a:lnTo>
                  <a:pt x="99372" y="1842637"/>
                </a:lnTo>
                <a:lnTo>
                  <a:pt x="82721" y="1795494"/>
                </a:lnTo>
                <a:lnTo>
                  <a:pt x="67487" y="1747320"/>
                </a:lnTo>
                <a:lnTo>
                  <a:pt x="53705" y="1698160"/>
                </a:lnTo>
                <a:lnTo>
                  <a:pt x="41410" y="1648064"/>
                </a:lnTo>
                <a:lnTo>
                  <a:pt x="30638" y="1597078"/>
                </a:lnTo>
                <a:lnTo>
                  <a:pt x="21425" y="1545252"/>
                </a:lnTo>
                <a:lnTo>
                  <a:pt x="13807" y="1492632"/>
                </a:lnTo>
                <a:lnTo>
                  <a:pt x="7820" y="1439267"/>
                </a:lnTo>
                <a:lnTo>
                  <a:pt x="3499" y="1385204"/>
                </a:lnTo>
                <a:lnTo>
                  <a:pt x="880" y="1330491"/>
                </a:lnTo>
                <a:lnTo>
                  <a:pt x="0" y="1275177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6850596" y="4060423"/>
            <a:ext cx="292185" cy="292185"/>
          </a:xfrm>
          <a:custGeom>
            <a:avLst/>
            <a:gdLst/>
            <a:ahLst/>
            <a:cxnLst/>
            <a:rect l="l" t="t" r="r" b="b"/>
            <a:pathLst>
              <a:path w="321945" h="321945">
                <a:moveTo>
                  <a:pt x="0" y="160871"/>
                </a:moveTo>
                <a:lnTo>
                  <a:pt x="5746" y="118105"/>
                </a:lnTo>
                <a:lnTo>
                  <a:pt x="21963" y="79676"/>
                </a:lnTo>
                <a:lnTo>
                  <a:pt x="47118" y="47118"/>
                </a:lnTo>
                <a:lnTo>
                  <a:pt x="79676" y="21963"/>
                </a:lnTo>
                <a:lnTo>
                  <a:pt x="118105" y="5746"/>
                </a:lnTo>
                <a:lnTo>
                  <a:pt x="160871" y="0"/>
                </a:lnTo>
                <a:lnTo>
                  <a:pt x="203637" y="5746"/>
                </a:lnTo>
                <a:lnTo>
                  <a:pt x="242066" y="21963"/>
                </a:lnTo>
                <a:lnTo>
                  <a:pt x="274624" y="47118"/>
                </a:lnTo>
                <a:lnTo>
                  <a:pt x="299779" y="79676"/>
                </a:lnTo>
                <a:lnTo>
                  <a:pt x="315996" y="118105"/>
                </a:lnTo>
                <a:lnTo>
                  <a:pt x="321742" y="160871"/>
                </a:lnTo>
                <a:lnTo>
                  <a:pt x="315996" y="203637"/>
                </a:lnTo>
                <a:lnTo>
                  <a:pt x="299779" y="242066"/>
                </a:lnTo>
                <a:lnTo>
                  <a:pt x="274624" y="274624"/>
                </a:lnTo>
                <a:lnTo>
                  <a:pt x="242066" y="299779"/>
                </a:lnTo>
                <a:lnTo>
                  <a:pt x="203637" y="315996"/>
                </a:lnTo>
                <a:lnTo>
                  <a:pt x="160871" y="321742"/>
                </a:lnTo>
                <a:lnTo>
                  <a:pt x="118105" y="315996"/>
                </a:lnTo>
                <a:lnTo>
                  <a:pt x="79676" y="299779"/>
                </a:lnTo>
                <a:lnTo>
                  <a:pt x="47118" y="274624"/>
                </a:lnTo>
                <a:lnTo>
                  <a:pt x="21963" y="242066"/>
                </a:lnTo>
                <a:lnTo>
                  <a:pt x="5746" y="203637"/>
                </a:lnTo>
                <a:lnTo>
                  <a:pt x="0" y="160871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6875057" y="4120048"/>
            <a:ext cx="134534" cy="171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6815432" y="4973118"/>
            <a:ext cx="598202" cy="243200"/>
          </a:xfrm>
          <a:custGeom>
            <a:avLst/>
            <a:gdLst/>
            <a:ahLst/>
            <a:cxnLst/>
            <a:rect l="l" t="t" r="r" b="b"/>
            <a:pathLst>
              <a:path w="659129" h="267970">
                <a:moveTo>
                  <a:pt x="658644" y="0"/>
                </a:moveTo>
                <a:lnTo>
                  <a:pt x="645279" y="53977"/>
                </a:lnTo>
                <a:lnTo>
                  <a:pt x="606947" y="104252"/>
                </a:lnTo>
                <a:lnTo>
                  <a:pt x="546295" y="149748"/>
                </a:lnTo>
                <a:lnTo>
                  <a:pt x="508426" y="170367"/>
                </a:lnTo>
                <a:lnTo>
                  <a:pt x="465968" y="189387"/>
                </a:lnTo>
                <a:lnTo>
                  <a:pt x="419253" y="206674"/>
                </a:lnTo>
                <a:lnTo>
                  <a:pt x="368612" y="222093"/>
                </a:lnTo>
                <a:lnTo>
                  <a:pt x="314374" y="235509"/>
                </a:lnTo>
                <a:lnTo>
                  <a:pt x="256871" y="246788"/>
                </a:lnTo>
                <a:lnTo>
                  <a:pt x="196434" y="255795"/>
                </a:lnTo>
                <a:lnTo>
                  <a:pt x="133393" y="262395"/>
                </a:lnTo>
                <a:lnTo>
                  <a:pt x="68079" y="266454"/>
                </a:lnTo>
                <a:lnTo>
                  <a:pt x="822" y="267837"/>
                </a:lnTo>
                <a:lnTo>
                  <a:pt x="548" y="267837"/>
                </a:lnTo>
                <a:lnTo>
                  <a:pt x="274" y="267824"/>
                </a:lnTo>
                <a:lnTo>
                  <a:pt x="0" y="267824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6448520" y="4509892"/>
            <a:ext cx="183841" cy="451245"/>
          </a:xfrm>
          <a:custGeom>
            <a:avLst/>
            <a:gdLst/>
            <a:ahLst/>
            <a:cxnLst/>
            <a:rect l="l" t="t" r="r" b="b"/>
            <a:pathLst>
              <a:path w="202564" h="497204">
                <a:moveTo>
                  <a:pt x="202141" y="0"/>
                </a:moveTo>
                <a:lnTo>
                  <a:pt x="0" y="49693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6448520" y="4960889"/>
            <a:ext cx="267981" cy="85869"/>
          </a:xfrm>
          <a:custGeom>
            <a:avLst/>
            <a:gdLst/>
            <a:ahLst/>
            <a:cxnLst/>
            <a:rect l="l" t="t" r="r" b="b"/>
            <a:pathLst>
              <a:path w="295275" h="94614">
                <a:moveTo>
                  <a:pt x="0" y="0"/>
                </a:moveTo>
                <a:lnTo>
                  <a:pt x="294789" y="94332"/>
                </a:lnTo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5583217" y="3974810"/>
            <a:ext cx="598202" cy="608575"/>
          </a:xfrm>
          <a:custGeom>
            <a:avLst/>
            <a:gdLst/>
            <a:ahLst/>
            <a:cxnLst/>
            <a:rect l="l" t="t" r="r" b="b"/>
            <a:pathLst>
              <a:path w="659129" h="670560">
                <a:moveTo>
                  <a:pt x="53905" y="0"/>
                </a:moveTo>
                <a:lnTo>
                  <a:pt x="0" y="53903"/>
                </a:lnTo>
                <a:lnTo>
                  <a:pt x="618216" y="670435"/>
                </a:lnTo>
                <a:lnTo>
                  <a:pt x="658644" y="616531"/>
                </a:lnTo>
                <a:lnTo>
                  <a:pt x="5390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5583217" y="3974810"/>
            <a:ext cx="598202" cy="608575"/>
          </a:xfrm>
          <a:custGeom>
            <a:avLst/>
            <a:gdLst/>
            <a:ahLst/>
            <a:cxnLst/>
            <a:rect l="l" t="t" r="r" b="b"/>
            <a:pathLst>
              <a:path w="659129" h="670560">
                <a:moveTo>
                  <a:pt x="53904" y="0"/>
                </a:moveTo>
                <a:lnTo>
                  <a:pt x="658644" y="616532"/>
                </a:lnTo>
                <a:lnTo>
                  <a:pt x="618216" y="670436"/>
                </a:lnTo>
                <a:lnTo>
                  <a:pt x="0" y="53904"/>
                </a:lnTo>
                <a:lnTo>
                  <a:pt x="26952" y="26952"/>
                </a:lnTo>
                <a:lnTo>
                  <a:pt x="40428" y="13476"/>
                </a:lnTo>
                <a:lnTo>
                  <a:pt x="53904" y="0"/>
                </a:lnTo>
                <a:close/>
              </a:path>
            </a:pathLst>
          </a:custGeom>
          <a:ln w="26952">
            <a:solidFill>
              <a:srgbClr val="D2533C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5991297" y="4175746"/>
            <a:ext cx="509451" cy="110074"/>
          </a:xfrm>
          <a:custGeom>
            <a:avLst/>
            <a:gdLst/>
            <a:ahLst/>
            <a:cxnLst/>
            <a:rect l="l" t="t" r="r" b="b"/>
            <a:pathLst>
              <a:path w="561339" h="121285">
                <a:moveTo>
                  <a:pt x="519801" y="80855"/>
                </a:moveTo>
                <a:lnTo>
                  <a:pt x="439903" y="80855"/>
                </a:lnTo>
                <a:lnTo>
                  <a:pt x="440146" y="121283"/>
                </a:lnTo>
                <a:lnTo>
                  <a:pt x="519801" y="80855"/>
                </a:lnTo>
                <a:close/>
              </a:path>
              <a:path w="561339" h="121285">
                <a:moveTo>
                  <a:pt x="439417" y="0"/>
                </a:moveTo>
                <a:lnTo>
                  <a:pt x="439661" y="40427"/>
                </a:lnTo>
                <a:lnTo>
                  <a:pt x="0" y="43068"/>
                </a:lnTo>
                <a:lnTo>
                  <a:pt x="242" y="83496"/>
                </a:lnTo>
                <a:lnTo>
                  <a:pt x="519801" y="80855"/>
                </a:lnTo>
                <a:lnTo>
                  <a:pt x="561064" y="59913"/>
                </a:lnTo>
                <a:lnTo>
                  <a:pt x="43941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5832414" y="3846390"/>
            <a:ext cx="110074" cy="336561"/>
          </a:xfrm>
          <a:custGeom>
            <a:avLst/>
            <a:gdLst/>
            <a:ahLst/>
            <a:cxnLst/>
            <a:rect l="l" t="t" r="r" b="b"/>
            <a:pathLst>
              <a:path w="121285" h="370839">
                <a:moveTo>
                  <a:pt x="80855" y="0"/>
                </a:moveTo>
                <a:lnTo>
                  <a:pt x="40426" y="0"/>
                </a:lnTo>
                <a:lnTo>
                  <a:pt x="40427" y="249307"/>
                </a:lnTo>
                <a:lnTo>
                  <a:pt x="0" y="249308"/>
                </a:lnTo>
                <a:lnTo>
                  <a:pt x="60642" y="370592"/>
                </a:lnTo>
                <a:lnTo>
                  <a:pt x="121285" y="249307"/>
                </a:lnTo>
                <a:lnTo>
                  <a:pt x="80855" y="249307"/>
                </a:lnTo>
                <a:lnTo>
                  <a:pt x="80855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/>
          <p:nvPr/>
        </p:nvSpPr>
        <p:spPr>
          <a:xfrm>
            <a:off x="6129000" y="4315733"/>
            <a:ext cx="359613" cy="110074"/>
          </a:xfrm>
          <a:custGeom>
            <a:avLst/>
            <a:gdLst/>
            <a:ahLst/>
            <a:cxnLst/>
            <a:rect l="l" t="t" r="r" b="b"/>
            <a:pathLst>
              <a:path w="396239" h="121285">
                <a:moveTo>
                  <a:pt x="274575" y="0"/>
                </a:moveTo>
                <a:lnTo>
                  <a:pt x="274575" y="40427"/>
                </a:lnTo>
                <a:lnTo>
                  <a:pt x="0" y="40429"/>
                </a:lnTo>
                <a:lnTo>
                  <a:pt x="0" y="80857"/>
                </a:lnTo>
                <a:lnTo>
                  <a:pt x="274575" y="80857"/>
                </a:lnTo>
                <a:lnTo>
                  <a:pt x="274576" y="121284"/>
                </a:lnTo>
                <a:lnTo>
                  <a:pt x="395860" y="60642"/>
                </a:lnTo>
                <a:lnTo>
                  <a:pt x="274575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3495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73088" y="1696896"/>
            <a:ext cx="7974233" cy="4504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B6DB8-532A-5348-8FE0-302622E6C0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Optical See-Through HMD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DE28F-BDD4-4E46-9816-AF13B152FBE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15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447A2-6C1C-5C4C-8343-A928385D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Strengths of Video See-Through AR</a:t>
            </a:r>
          </a:p>
          <a:p>
            <a:pPr lvl="1"/>
            <a:r>
              <a:rPr lang="en-US" dirty="0"/>
              <a:t>True occlusion</a:t>
            </a:r>
          </a:p>
          <a:p>
            <a:pPr lvl="2"/>
            <a:r>
              <a:rPr lang="en-US" dirty="0"/>
              <a:t>AR pixels block video pixels</a:t>
            </a:r>
          </a:p>
          <a:p>
            <a:pPr lvl="1"/>
            <a:r>
              <a:rPr lang="en-US" dirty="0"/>
              <a:t>Digitized image of real world</a:t>
            </a:r>
          </a:p>
          <a:p>
            <a:pPr lvl="2"/>
            <a:r>
              <a:rPr lang="en-US" dirty="0"/>
              <a:t>Flexibility in composition</a:t>
            </a:r>
          </a:p>
          <a:p>
            <a:pPr lvl="2"/>
            <a:r>
              <a:rPr lang="en-US" dirty="0" err="1"/>
              <a:t>Matchable</a:t>
            </a:r>
            <a:r>
              <a:rPr lang="en-US" dirty="0"/>
              <a:t> time delays</a:t>
            </a:r>
          </a:p>
          <a:p>
            <a:pPr lvl="2"/>
            <a:r>
              <a:rPr lang="en-US" dirty="0"/>
              <a:t>More registration, calibration strategies</a:t>
            </a:r>
          </a:p>
          <a:p>
            <a:pPr lvl="1"/>
            <a:r>
              <a:rPr lang="en-US" dirty="0"/>
              <a:t>Wide FOV is easier to support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2BFA12-9F0B-F348-8D4A-195EBD135E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9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AC274-D654-B444-AFE0-F929C7969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6294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Optical See-Through Displays</a:t>
            </a:r>
          </a:p>
          <a:p>
            <a:pPr lvl="1"/>
            <a:r>
              <a:rPr lang="en-US" dirty="0"/>
              <a:t>Epson </a:t>
            </a:r>
            <a:r>
              <a:rPr lang="en-US" dirty="0" err="1"/>
              <a:t>Moverio</a:t>
            </a:r>
            <a:r>
              <a:rPr lang="en-US" dirty="0"/>
              <a:t> BT-300 - $700</a:t>
            </a:r>
          </a:p>
          <a:p>
            <a:pPr lvl="2"/>
            <a:r>
              <a:rPr lang="en-US" dirty="0"/>
              <a:t>1280 RGB x 720 pixels, 23 degree FOV, 30Hz, 69g</a:t>
            </a:r>
          </a:p>
          <a:p>
            <a:pPr lvl="2"/>
            <a:r>
              <a:rPr lang="en-US" dirty="0"/>
              <a:t>Android Powered, separate controller</a:t>
            </a:r>
          </a:p>
          <a:p>
            <a:pPr lvl="2"/>
            <a:r>
              <a:rPr lang="en-US" dirty="0"/>
              <a:t>VGA camera, GPS, gyro, accelerometer</a:t>
            </a:r>
          </a:p>
          <a:p>
            <a:pPr lvl="2"/>
            <a:r>
              <a:rPr lang="en-US" dirty="0">
                <a:hlinkClick r:id="rId2"/>
              </a:rPr>
              <a:t>https://epson.com/moverio-augmented-reality-smart-glasses-for-drone-flying</a:t>
            </a:r>
            <a:endParaRPr lang="en-US" dirty="0"/>
          </a:p>
          <a:p>
            <a:pPr lvl="1"/>
            <a:r>
              <a:rPr lang="en-US" dirty="0"/>
              <a:t>Microsoft HoloLens - $3,000 USD</a:t>
            </a:r>
          </a:p>
          <a:p>
            <a:pPr lvl="2"/>
            <a:r>
              <a:rPr lang="en-US" dirty="0"/>
              <a:t>Wearable computer</a:t>
            </a:r>
          </a:p>
          <a:p>
            <a:pPr lvl="2"/>
            <a:r>
              <a:rPr lang="en-US" dirty="0"/>
              <a:t>Waveguide displays</a:t>
            </a:r>
          </a:p>
          <a:p>
            <a:pPr lvl="2"/>
            <a:r>
              <a:rPr lang="en-US" dirty="0">
                <a:hlinkClick r:id="rId3"/>
              </a:rPr>
              <a:t>https://www.microsoft.com/hololens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Meta Meta2 - $1,500 USD</a:t>
            </a:r>
          </a:p>
          <a:p>
            <a:pPr lvl="2"/>
            <a:r>
              <a:rPr lang="en-US" dirty="0"/>
              <a:t>Wide field of view (90 degrees)</a:t>
            </a:r>
          </a:p>
          <a:p>
            <a:pPr lvl="2"/>
            <a:r>
              <a:rPr lang="en-US" dirty="0"/>
              <a:t>Tethered display</a:t>
            </a:r>
          </a:p>
          <a:p>
            <a:pPr lvl="2"/>
            <a:r>
              <a:rPr lang="en-US" dirty="0">
                <a:hlinkClick r:id="rId4"/>
              </a:rPr>
              <a:t>https://www.metavision.com/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Mira Prism - $100 USD</a:t>
            </a:r>
          </a:p>
          <a:p>
            <a:pPr lvl="2"/>
            <a:r>
              <a:rPr lang="en-US" dirty="0"/>
              <a:t>Smart phone based</a:t>
            </a:r>
          </a:p>
          <a:p>
            <a:pPr lvl="2"/>
            <a:r>
              <a:rPr lang="en-US" dirty="0"/>
              <a:t>Wide field of view</a:t>
            </a:r>
          </a:p>
          <a:p>
            <a:pPr lvl="2"/>
            <a:r>
              <a:rPr lang="en-US" dirty="0">
                <a:hlinkClick r:id="rId5"/>
              </a:rPr>
              <a:t>https://www.mirareality.com/</a:t>
            </a:r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05265E-D1C6-084E-BEDF-8AD277B808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5332081" y="5059409"/>
            <a:ext cx="3216599" cy="1759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8229600" y="3411412"/>
            <a:ext cx="2761004" cy="1846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135791" y="2644329"/>
            <a:ext cx="2543926" cy="1690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0CB85DE-2AEE-6C43-B68B-CCC057F44B66}"/>
              </a:ext>
            </a:extLst>
          </p:cNvPr>
          <p:cNvSpPr>
            <a:spLocks noChangeAspect="1"/>
          </p:cNvSpPr>
          <p:nvPr/>
        </p:nvSpPr>
        <p:spPr>
          <a:xfrm>
            <a:off x="7854114" y="991365"/>
            <a:ext cx="1651205" cy="9136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FEFFDEAE-8680-F34A-9394-2445995C7DA9}"/>
              </a:ext>
            </a:extLst>
          </p:cNvPr>
          <p:cNvSpPr>
            <a:spLocks noChangeAspect="1"/>
          </p:cNvSpPr>
          <p:nvPr/>
        </p:nvSpPr>
        <p:spPr>
          <a:xfrm>
            <a:off x="9525000" y="935713"/>
            <a:ext cx="2477064" cy="1651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012816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2F4732-7915-364C-92FA-087C4BF5A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Example: Meta2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8AFEB-BDF3-664F-A1B8-F69B8FC0D2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https://youtu.be/e1W29w63W4g</a:t>
            </a:r>
            <a:r>
              <a:rPr lang="en-US" dirty="0"/>
              <a:t> </a:t>
            </a:r>
          </a:p>
        </p:txBody>
      </p:sp>
      <p:pic>
        <p:nvPicPr>
          <p:cNvPr id="7" name="Online Media 6" descr="Meta 2 Augmented Reality Headset âº VR Buzz #5">
            <a:hlinkClick r:id="" action="ppaction://media"/>
            <a:extLst>
              <a:ext uri="{FF2B5EF4-FFF2-40B4-BE49-F238E27FC236}">
                <a16:creationId xmlns:a16="http://schemas.microsoft.com/office/drawing/2014/main" id="{8AB8E0D3-71C5-9242-813D-B3CA6CB130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6874" y="1032264"/>
            <a:ext cx="9598251" cy="53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EEA4E-1967-0F43-B441-3DE9CB263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Strengths of Optical see-through AR</a:t>
            </a:r>
          </a:p>
          <a:p>
            <a:pPr lvl="1"/>
            <a:r>
              <a:rPr lang="en-US" dirty="0"/>
              <a:t>Simpler (cheaper)</a:t>
            </a:r>
          </a:p>
          <a:p>
            <a:pPr lvl="1"/>
            <a:r>
              <a:rPr lang="en-US" dirty="0"/>
              <a:t>Direct view of real world</a:t>
            </a:r>
          </a:p>
          <a:p>
            <a:pPr lvl="2"/>
            <a:r>
              <a:rPr lang="en-US" dirty="0"/>
              <a:t>Full resolution, no time delay (for real world)</a:t>
            </a:r>
          </a:p>
          <a:p>
            <a:pPr lvl="2"/>
            <a:r>
              <a:rPr lang="en-US" dirty="0"/>
              <a:t>Safety</a:t>
            </a:r>
          </a:p>
          <a:p>
            <a:pPr lvl="2"/>
            <a:r>
              <a:rPr lang="en-US" dirty="0"/>
              <a:t>Lower distortion</a:t>
            </a:r>
          </a:p>
          <a:p>
            <a:pPr lvl="1"/>
            <a:r>
              <a:rPr lang="en-US" dirty="0"/>
              <a:t>No eye displacement</a:t>
            </a:r>
          </a:p>
          <a:p>
            <a:pPr lvl="2"/>
            <a:r>
              <a:rPr lang="en-US" dirty="0"/>
              <a:t>but some video see-through displays avoid this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B83E78-A6BF-094B-B7B9-313B993C9FD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3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F4BB23-6008-3340-B0EC-CBB4570043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HUD-Type See-Through AR</a:t>
            </a:r>
          </a:p>
          <a:p>
            <a:pPr lvl="1" algn="ctr"/>
            <a:r>
              <a:rPr lang="en-US" dirty="0"/>
              <a:t>Devices for monocular or </a:t>
            </a:r>
            <a:r>
              <a:rPr lang="en-US" dirty="0" err="1"/>
              <a:t>bioccular</a:t>
            </a:r>
            <a:r>
              <a:rPr lang="en-US" dirty="0"/>
              <a:t> display of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1CB4-85EA-1F44-A8FD-E72F2BE31FF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92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4A8AD-5A0E-6841-83D7-6A70EEF6B4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Example: Google Glass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7B0DBE-856A-DA4A-81EE-DAEEF81ABE4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603979" y="1669376"/>
            <a:ext cx="6982776" cy="4696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33748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F5877B4-DFAF-A44B-91D8-42A9D127D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Technology to Stimulate Senses</a:t>
            </a:r>
          </a:p>
          <a:p>
            <a:pPr lvl="1"/>
            <a:r>
              <a:rPr lang="en-US" dirty="0"/>
              <a:t>Simulate output</a:t>
            </a:r>
          </a:p>
          <a:p>
            <a:pPr lvl="2"/>
            <a:r>
              <a:rPr lang="en-US" dirty="0"/>
              <a:t>E.g. simulate real scene</a:t>
            </a:r>
          </a:p>
          <a:p>
            <a:pPr lvl="1"/>
            <a:r>
              <a:rPr lang="en-US" dirty="0"/>
              <a:t>Map output to devices</a:t>
            </a:r>
          </a:p>
          <a:p>
            <a:pPr lvl="2"/>
            <a:r>
              <a:rPr lang="en-US" dirty="0"/>
              <a:t>Graphics to HMD</a:t>
            </a:r>
          </a:p>
          <a:p>
            <a:pPr lvl="1"/>
            <a:r>
              <a:rPr lang="en-US" dirty="0"/>
              <a:t>Use devices to stimulate the </a:t>
            </a:r>
            <a:br>
              <a:rPr lang="en-US" dirty="0"/>
            </a:br>
            <a:r>
              <a:rPr lang="en-US" dirty="0"/>
              <a:t>senses</a:t>
            </a:r>
          </a:p>
          <a:p>
            <a:pPr lvl="2"/>
            <a:r>
              <a:rPr lang="en-US" dirty="0"/>
              <a:t>HMD stimulates eyes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D0F676-D4E6-1B41-B13C-DA49B7AA4DD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6248400" y="1905000"/>
            <a:ext cx="5638800" cy="4100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558734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C38D4-435F-604A-A99B-BEF195C55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View Through Google Glass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93A0-A203-5C43-B735-434E9E6AEB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https://youtu.be/zKNv505sYAM</a:t>
            </a:r>
            <a:endParaRPr lang="en-US" dirty="0"/>
          </a:p>
        </p:txBody>
      </p:sp>
      <p:pic>
        <p:nvPicPr>
          <p:cNvPr id="7" name="Online Media 6" descr="[OFFICIAL] Google Glass - How it Feels">
            <a:hlinkClick r:id="" action="ppaction://media"/>
            <a:extLst>
              <a:ext uri="{FF2B5EF4-FFF2-40B4-BE49-F238E27FC236}">
                <a16:creationId xmlns:a16="http://schemas.microsoft.com/office/drawing/2014/main" id="{5BBF6D50-6ACF-CD44-BAD0-176C060B82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4987" y="1047504"/>
            <a:ext cx="9682025" cy="544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384970" y="21566"/>
            <a:ext cx="7422061" cy="6836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280699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9C0BF-9451-3A49-A161-92BAA411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Display Technology</a:t>
            </a:r>
          </a:p>
          <a:p>
            <a:pPr lvl="1"/>
            <a:r>
              <a:rPr lang="en-US" dirty="0"/>
              <a:t>Curved Mirror</a:t>
            </a:r>
          </a:p>
          <a:p>
            <a:pPr lvl="2"/>
            <a:r>
              <a:rPr lang="en-US" dirty="0"/>
              <a:t>off-axis projection</a:t>
            </a:r>
          </a:p>
          <a:p>
            <a:pPr lvl="2"/>
            <a:r>
              <a:rPr lang="en-US" dirty="0"/>
              <a:t>curved mirrors in front of eye</a:t>
            </a:r>
          </a:p>
          <a:p>
            <a:pPr lvl="2"/>
            <a:r>
              <a:rPr lang="en-US" dirty="0"/>
              <a:t>high distortion, small eye-box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Waveguide</a:t>
            </a:r>
          </a:p>
          <a:p>
            <a:pPr lvl="2"/>
            <a:r>
              <a:rPr lang="en-US" dirty="0"/>
              <a:t>use internal reflection</a:t>
            </a:r>
          </a:p>
          <a:p>
            <a:pPr lvl="2"/>
            <a:r>
              <a:rPr lang="en-US" dirty="0"/>
              <a:t>unobstructed view of world</a:t>
            </a:r>
          </a:p>
          <a:p>
            <a:pPr lvl="2"/>
            <a:r>
              <a:rPr lang="en-US" dirty="0"/>
              <a:t>large eye-box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B30E71-19CC-F749-9FBD-1008D06F13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616757" y="1872565"/>
            <a:ext cx="2768434" cy="19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061569" y="4308611"/>
            <a:ext cx="3436747" cy="1652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338349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2DA41-5F25-5B43-8DC2-9D0F056270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Example: Sony Waveguide Display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10DD7-0CB6-2049-BFB2-2B628B3C798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https://youtu.be/G2MtI7asLcA</a:t>
            </a:r>
            <a:r>
              <a:rPr lang="en-US" dirty="0"/>
              <a:t> </a:t>
            </a:r>
          </a:p>
        </p:txBody>
      </p:sp>
      <p:pic>
        <p:nvPicPr>
          <p:cNvPr id="7" name="Online Media 6" descr="LMX-001 (SED-100A) Holographic waveguide display by Sony">
            <a:hlinkClick r:id="" action="ppaction://media"/>
            <a:extLst>
              <a:ext uri="{FF2B5EF4-FFF2-40B4-BE49-F238E27FC236}">
                <a16:creationId xmlns:a16="http://schemas.microsoft.com/office/drawing/2014/main" id="{B20DCE73-0221-1049-B90A-C5E7D0F352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200" y="104750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1FC706-5FE3-A040-A946-0712FBC530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See-through Thin Displays (Waveguide)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Waveguide techniques for thin see-through displays</a:t>
            </a:r>
          </a:p>
          <a:p>
            <a:pPr lvl="2"/>
            <a:r>
              <a:rPr lang="en-US" dirty="0"/>
              <a:t>Wider FOV, enable AR applications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2AB320-EEF0-E04D-9364-923C72FF81D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13248" y="2492468"/>
            <a:ext cx="3078633" cy="1173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2288673" y="4054530"/>
            <a:ext cx="1330683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Opinvent</a:t>
            </a:r>
            <a:r>
              <a:rPr sz="1724" spc="-6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Ora</a:t>
            </a:r>
            <a:endParaRPr sz="1724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09207" y="1902762"/>
            <a:ext cx="4438115" cy="2496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 txBox="1"/>
          <p:nvPr/>
        </p:nvSpPr>
        <p:spPr>
          <a:xfrm>
            <a:off x="5685672" y="4447432"/>
            <a:ext cx="1293799" cy="2769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Lumus</a:t>
            </a:r>
            <a:r>
              <a:rPr sz="1724" spc="-59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724" dirty="0">
                <a:solidFill>
                  <a:srgbClr val="292934"/>
                </a:solidFill>
                <a:latin typeface="Arial"/>
                <a:cs typeface="Arial"/>
              </a:rPr>
              <a:t>DK40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884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D5E44B-B3A8-D644-AD19-3E5BAE044C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Example: Sony Smart </a:t>
            </a:r>
            <a:r>
              <a:rPr lang="en-US" dirty="0" err="1"/>
              <a:t>EyeGlasses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AAAE4-D557-DA4A-B67F-3DCA09B0AB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https://youtu.be/kYPWaMsarss</a:t>
            </a:r>
            <a:r>
              <a:rPr lang="en-US" dirty="0"/>
              <a:t> </a:t>
            </a:r>
          </a:p>
        </p:txBody>
      </p:sp>
      <p:pic>
        <p:nvPicPr>
          <p:cNvPr id="7" name="Online Media 6" descr="Introducing Sonyâs SmartEyeglass and how to develop apps">
            <a:hlinkClick r:id="" action="ppaction://media"/>
            <a:extLst>
              <a:ext uri="{FF2B5EF4-FFF2-40B4-BE49-F238E27FC236}">
                <a16:creationId xmlns:a16="http://schemas.microsoft.com/office/drawing/2014/main" id="{32E09DA3-28BA-B247-8C0E-93727B49DC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8787" y="1010763"/>
            <a:ext cx="9834425" cy="5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20E2B38-2581-D644-BAC2-1D7E27D31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345377"/>
            <a:ext cx="7522155" cy="61911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Head Mounted Displays (HMD)</a:t>
            </a:r>
          </a:p>
          <a:p>
            <a:pPr lvl="1"/>
            <a:r>
              <a:rPr lang="en-US" dirty="0"/>
              <a:t>Positives</a:t>
            </a:r>
          </a:p>
          <a:p>
            <a:pPr lvl="2"/>
            <a:r>
              <a:rPr lang="en-US" dirty="0"/>
              <a:t>Display and Optics mounted on Head</a:t>
            </a:r>
          </a:p>
          <a:p>
            <a:pPr lvl="2"/>
            <a:r>
              <a:rPr lang="en-US" altLang="en-US" dirty="0"/>
              <a:t>Can be fully immersive</a:t>
            </a:r>
          </a:p>
          <a:p>
            <a:pPr lvl="2"/>
            <a:r>
              <a:rPr lang="en-US" dirty="0"/>
              <a:t>See-through HMDs can be used for AR</a:t>
            </a:r>
          </a:p>
          <a:p>
            <a:pPr lvl="2"/>
            <a:r>
              <a:rPr lang="en-US" dirty="0"/>
              <a:t>May or may not fully occlude real world</a:t>
            </a:r>
          </a:p>
          <a:p>
            <a:pPr lvl="2"/>
            <a:r>
              <a:rPr lang="en-US" dirty="0"/>
              <a:t>Provide full-color images</a:t>
            </a:r>
          </a:p>
          <a:p>
            <a:pPr lvl="1"/>
            <a:r>
              <a:rPr lang="en-US" dirty="0"/>
              <a:t>Negatives</a:t>
            </a:r>
          </a:p>
          <a:p>
            <a:pPr lvl="2"/>
            <a:r>
              <a:rPr lang="en-US" dirty="0"/>
              <a:t>Cumbersome to wear—</a:t>
            </a:r>
            <a:r>
              <a:rPr lang="en-US" altLang="en-US" dirty="0"/>
              <a:t>bulky, heavy, obtrusive</a:t>
            </a:r>
            <a:endParaRPr lang="en-US" dirty="0"/>
          </a:p>
          <a:p>
            <a:pPr lvl="2"/>
            <a:r>
              <a:rPr lang="en-US" dirty="0"/>
              <a:t>Brightness</a:t>
            </a:r>
          </a:p>
          <a:p>
            <a:pPr lvl="2"/>
            <a:r>
              <a:rPr lang="en-US" dirty="0"/>
              <a:t>Tethering to computer or require low power consumption</a:t>
            </a:r>
          </a:p>
          <a:p>
            <a:pPr lvl="2"/>
            <a:r>
              <a:rPr lang="en-US" dirty="0"/>
              <a:t>Resolution limited—</a:t>
            </a:r>
            <a:r>
              <a:rPr lang="en-US" altLang="en-US" dirty="0"/>
              <a:t>mismatch between accommodation/convergence; d</a:t>
            </a:r>
            <a:r>
              <a:rPr lang="en-US" dirty="0"/>
              <a:t>istortion at edges</a:t>
            </a:r>
            <a:endParaRPr lang="en-US" altLang="en-US" dirty="0"/>
          </a:p>
          <a:p>
            <a:pPr lvl="2"/>
            <a:r>
              <a:rPr lang="en-US" dirty="0"/>
              <a:t>Social acceptance?</a:t>
            </a:r>
          </a:p>
          <a:p>
            <a:pPr lvl="2"/>
            <a:r>
              <a:rPr lang="en-US" dirty="0"/>
              <a:t>Cost is high?</a:t>
            </a:r>
          </a:p>
          <a:p>
            <a:pPr lvl="2"/>
            <a:r>
              <a:rPr lang="en-US" dirty="0"/>
              <a:t>Adjustments: IPD, eye relief?</a:t>
            </a:r>
          </a:p>
          <a:p>
            <a:pPr lvl="2"/>
            <a:r>
              <a:rPr lang="en-US" dirty="0"/>
              <a:t>Eye glasses?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8BD8B9C-88C6-144B-8F3D-ED74E76ADED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810521" y="2036287"/>
            <a:ext cx="1394268" cy="1131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226508" y="1070085"/>
            <a:ext cx="1614416" cy="807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0311512" y="228600"/>
            <a:ext cx="1748510" cy="109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830717" y="1999710"/>
            <a:ext cx="1394267" cy="1028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8977423" y="4946966"/>
            <a:ext cx="1981327" cy="12368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8138282" y="3531625"/>
            <a:ext cx="1981328" cy="949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10451942" y="1461457"/>
            <a:ext cx="1467649" cy="11496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10415249" y="3114305"/>
            <a:ext cx="1541033" cy="1528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189192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6646B1-B351-E94C-B870-964E64CF43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Comparison between Eyes and HMD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EF1EA1-972E-834D-87DA-FF8D0C69B48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429000" y="6172199"/>
            <a:ext cx="7756767" cy="68580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http://doc-ok.org/?p=1414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http://www.clarkvision.com/articles/eye-resolution.html</a:t>
            </a:r>
            <a:endParaRPr lang="en-US" dirty="0"/>
          </a:p>
          <a:p>
            <a:r>
              <a:rPr lang="en-US" dirty="0">
                <a:hlinkClick r:id="rId4"/>
              </a:rPr>
              <a:t>http://wolfcrow.com/blog/notes-by-dr-optoglass-the-resolution-of-the-human-eye/</a:t>
            </a:r>
            <a:endParaRPr 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8123" y="3185618"/>
          <a:ext cx="7925311" cy="2142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4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3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28">
                <a:tc gridSpan="2">
                  <a:txBody>
                    <a:bodyPr/>
                    <a:lstStyle/>
                    <a:p>
                      <a:pPr marL="245681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Human Eyes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solidFill>
                      <a:srgbClr val="29293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HTC </a:t>
                      </a:r>
                      <a:r>
                        <a:rPr sz="1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Vive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solidFill>
                      <a:srgbClr val="292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8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FOV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2700">
                      <a:solidFill>
                        <a:srgbClr val="292934"/>
                      </a:solidFill>
                      <a:prstDash val="solid"/>
                    </a:lnL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200° x</a:t>
                      </a:r>
                      <a:r>
                        <a:rPr sz="1700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135°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-3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110° </a:t>
                      </a: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700" spc="4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3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110°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R w="12700">
                      <a:solidFill>
                        <a:srgbClr val="292934"/>
                      </a:solidFill>
                      <a:prstDash val="solid"/>
                    </a:lnR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8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Stereo</a:t>
                      </a:r>
                      <a:r>
                        <a:rPr sz="1700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Overlap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2700">
                      <a:solidFill>
                        <a:srgbClr val="292934"/>
                      </a:solidFill>
                      <a:prstDash val="solid"/>
                    </a:lnL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120°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-3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110°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8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Resolution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2700">
                      <a:solidFill>
                        <a:srgbClr val="292934"/>
                      </a:solidFill>
                      <a:prstDash val="solid"/>
                    </a:lnL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30,000 x 20,000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2,160 x 1,200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8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Pixels/inch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2700">
                      <a:solidFill>
                        <a:srgbClr val="292934"/>
                      </a:solidFill>
                      <a:prstDash val="solid"/>
                    </a:lnL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&gt;2190 (100mm to</a:t>
                      </a:r>
                      <a:r>
                        <a:rPr sz="1700" spc="-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screen)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456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8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Update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L w="12700">
                      <a:solidFill>
                        <a:srgbClr val="292934"/>
                      </a:solidFill>
                      <a:prstDash val="solid"/>
                    </a:lnL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60 Hz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90 Hz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39765" marB="0"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887878" y="1606473"/>
            <a:ext cx="2076142" cy="138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690946" y="1714324"/>
            <a:ext cx="1566614" cy="1266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573827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0B0CC-C3A3-8840-987E-CAEAA80B2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2300" y="827733"/>
            <a:ext cx="5867400" cy="5202536"/>
          </a:xfrm>
        </p:spPr>
        <p:txBody>
          <a:bodyPr/>
          <a:lstStyle/>
          <a:p>
            <a:r>
              <a:rPr lang="en-US" dirty="0"/>
              <a:t>Projection/Large Display Technologies</a:t>
            </a:r>
          </a:p>
          <a:p>
            <a:pPr lvl="1"/>
            <a:r>
              <a:rPr lang="en-US" dirty="0"/>
              <a:t>Conventional Projection</a:t>
            </a:r>
          </a:p>
          <a:p>
            <a:pPr lvl="1"/>
            <a:r>
              <a:rPr lang="en-US" dirty="0"/>
              <a:t>Room Scale Projection</a:t>
            </a:r>
          </a:p>
          <a:p>
            <a:pPr lvl="2"/>
            <a:r>
              <a:rPr lang="en-US" dirty="0"/>
              <a:t>CAVE, multi-wall environment, spherical display</a:t>
            </a:r>
          </a:p>
          <a:p>
            <a:pPr lvl="1"/>
            <a:r>
              <a:rPr lang="en-US" dirty="0"/>
              <a:t>Vehicle Simulator</a:t>
            </a:r>
          </a:p>
          <a:p>
            <a:pPr lvl="1"/>
            <a:r>
              <a:rPr lang="en-US" dirty="0"/>
              <a:t>Spatial Augmentation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B10975-1D57-4E41-B522-5DA94217FE1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4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Rectangle 3">
            <a:extLst>
              <a:ext uri="{FF2B5EF4-FFF2-40B4-BE49-F238E27FC236}">
                <a16:creationId xmlns:a16="http://schemas.microsoft.com/office/drawing/2014/main" id="{5CFEA268-4E4F-E747-8CF4-3CFC1C141AC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1" y="827733"/>
            <a:ext cx="4191000" cy="5202536"/>
          </a:xfrm>
        </p:spPr>
        <p:txBody>
          <a:bodyPr/>
          <a:lstStyle/>
          <a:p>
            <a:r>
              <a:rPr lang="en-US" altLang="en-US" dirty="0"/>
              <a:t>Desktop VR</a:t>
            </a:r>
          </a:p>
          <a:p>
            <a:pPr lvl="1"/>
            <a:r>
              <a:rPr lang="en-US" altLang="en-US" dirty="0"/>
              <a:t>Also known as “</a:t>
            </a:r>
            <a:r>
              <a:rPr lang="en-US" altLang="en-US" dirty="0" err="1"/>
              <a:t>fishtank</a:t>
            </a:r>
            <a:r>
              <a:rPr lang="en-US" altLang="en-US" dirty="0"/>
              <a:t>” VR</a:t>
            </a:r>
          </a:p>
          <a:p>
            <a:pPr lvl="1"/>
            <a:r>
              <a:rPr lang="en-US" altLang="en-US" dirty="0"/>
              <a:t>Use computer monitor</a:t>
            </a:r>
          </a:p>
          <a:p>
            <a:pPr lvl="2"/>
            <a:r>
              <a:rPr lang="en-US" altLang="en-US" dirty="0"/>
              <a:t>Track head</a:t>
            </a:r>
          </a:p>
          <a:p>
            <a:pPr lvl="2"/>
            <a:r>
              <a:rPr lang="en-US" altLang="en-US" dirty="0"/>
              <a:t>Stereo from shutter glasses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00BCB-32FA-D142-923C-C5E6C604DF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64F449B-4445-D240-B280-97D5B72A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54591" y="2786062"/>
            <a:ext cx="3714750" cy="2522537"/>
          </a:xfrm>
          <a:prstGeom prst="rect">
            <a:avLst/>
          </a:prstGeom>
          <a:ln/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65F49C4-4392-0E48-B228-AE68502B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7500" y="0"/>
            <a:ext cx="2984500" cy="2625725"/>
          </a:xfrm>
          <a:prstGeom prst="rect">
            <a:avLst/>
          </a:prstGeom>
          <a:noFill/>
          <a:ln/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069E88C2-D3EC-3043-9DD1-C383543656FF}"/>
              </a:ext>
            </a:extLst>
          </p:cNvPr>
          <p:cNvSpPr>
            <a:spLocks noChangeAspect="1"/>
          </p:cNvSpPr>
          <p:nvPr/>
        </p:nvSpPr>
        <p:spPr>
          <a:xfrm>
            <a:off x="5492750" y="3043102"/>
            <a:ext cx="2705307" cy="3185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AD8B6014-A58B-804C-BFD8-C69CF1503F7B}"/>
              </a:ext>
            </a:extLst>
          </p:cNvPr>
          <p:cNvSpPr>
            <a:spLocks noChangeAspect="1"/>
          </p:cNvSpPr>
          <p:nvPr/>
        </p:nvSpPr>
        <p:spPr>
          <a:xfrm>
            <a:off x="5454650" y="0"/>
            <a:ext cx="3714750" cy="2786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  <p:extLst>
      <p:ext uri="{BB962C8B-B14F-4D97-AF65-F5344CB8AC3E}">
        <p14:creationId xmlns:p14="http://schemas.microsoft.com/office/powerpoint/2010/main" val="69615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A5F0EC-649B-3D4C-9CA3-93940AE8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71700" y="827733"/>
            <a:ext cx="7848600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Key Technologies for VR System</a:t>
            </a:r>
          </a:p>
          <a:p>
            <a:pPr lvl="1"/>
            <a:r>
              <a:rPr lang="en-US" dirty="0"/>
              <a:t>Visual Display (this lecture)</a:t>
            </a:r>
          </a:p>
          <a:p>
            <a:pPr lvl="2"/>
            <a:r>
              <a:rPr lang="en-US" dirty="0"/>
              <a:t>Stimulate visual sense</a:t>
            </a:r>
          </a:p>
          <a:p>
            <a:pPr lvl="1"/>
            <a:r>
              <a:rPr lang="en-US" dirty="0"/>
              <a:t>Audio/Tactile/Other (later on)</a:t>
            </a:r>
          </a:p>
          <a:p>
            <a:pPr lvl="2"/>
            <a:r>
              <a:rPr lang="en-US" dirty="0"/>
              <a:t>Stimulate hearing/touch</a:t>
            </a:r>
          </a:p>
          <a:p>
            <a:pPr lvl="1"/>
            <a:r>
              <a:rPr lang="en-US" dirty="0"/>
              <a:t>Tracking (later on)</a:t>
            </a:r>
          </a:p>
          <a:p>
            <a:pPr lvl="2"/>
            <a:r>
              <a:rPr lang="en-US" dirty="0"/>
              <a:t>Changing viewpoint</a:t>
            </a:r>
          </a:p>
          <a:p>
            <a:pPr lvl="2"/>
            <a:r>
              <a:rPr lang="en-US" dirty="0"/>
              <a:t>User input</a:t>
            </a:r>
          </a:p>
          <a:p>
            <a:pPr lvl="1"/>
            <a:r>
              <a:rPr lang="en-US" dirty="0"/>
              <a:t>Input Devices (later on)</a:t>
            </a:r>
          </a:p>
          <a:p>
            <a:pPr lvl="2"/>
            <a:r>
              <a:rPr lang="en-US" dirty="0"/>
              <a:t>Supporting user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401C-9BC3-9A48-8923-828585F656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315200" y="1524000"/>
            <a:ext cx="3173793" cy="4672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614383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CF23D3-DD10-604D-A90B-4011ABBA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257800" cy="5202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Stereo Projection</a:t>
            </a:r>
          </a:p>
          <a:p>
            <a:pPr lvl="1"/>
            <a:r>
              <a:rPr lang="en-US" dirty="0"/>
              <a:t>Active Stereo</a:t>
            </a:r>
          </a:p>
          <a:p>
            <a:pPr lvl="2"/>
            <a:r>
              <a:rPr lang="en-US" dirty="0"/>
              <a:t>Active shutter glasses</a:t>
            </a:r>
          </a:p>
          <a:p>
            <a:pPr lvl="2"/>
            <a:r>
              <a:rPr lang="en-US" dirty="0"/>
              <a:t>Time synced signal</a:t>
            </a:r>
          </a:p>
          <a:p>
            <a:pPr lvl="2"/>
            <a:r>
              <a:rPr lang="en-US" dirty="0"/>
              <a:t>Brighter images</a:t>
            </a:r>
          </a:p>
          <a:p>
            <a:pPr lvl="2"/>
            <a:r>
              <a:rPr lang="en-US" dirty="0"/>
              <a:t>More expensive</a:t>
            </a:r>
          </a:p>
          <a:p>
            <a:pPr lvl="1"/>
            <a:r>
              <a:rPr lang="en-US" dirty="0"/>
              <a:t>Passive Stereo</a:t>
            </a:r>
          </a:p>
          <a:p>
            <a:pPr lvl="2"/>
            <a:r>
              <a:rPr lang="en-US" dirty="0"/>
              <a:t>Polarized images</a:t>
            </a:r>
          </a:p>
          <a:p>
            <a:pPr lvl="2"/>
            <a:r>
              <a:rPr lang="en-US" dirty="0"/>
              <a:t>Two projectors (one/eye)</a:t>
            </a:r>
          </a:p>
          <a:p>
            <a:pPr lvl="2"/>
            <a:r>
              <a:rPr lang="en-US" dirty="0"/>
              <a:t>Cheap glasses (powerless)</a:t>
            </a:r>
          </a:p>
          <a:p>
            <a:pPr lvl="2"/>
            <a:r>
              <a:rPr lang="en-US" dirty="0"/>
              <a:t>Lower resolution/dimmer</a:t>
            </a:r>
          </a:p>
          <a:p>
            <a:pPr lvl="2"/>
            <a:r>
              <a:rPr lang="en-US" dirty="0"/>
              <a:t>Less expensive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4F8F54-E920-9C40-A928-60F82121F86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333676" y="1043000"/>
            <a:ext cx="4017877" cy="2445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304476" y="3796458"/>
            <a:ext cx="4047077" cy="2569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275873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DC06C5-4270-4F47-8112-3D192FA247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Displaying stereo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3D43E8-F341-F848-B93E-0A78675206B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999617" y="5178636"/>
            <a:ext cx="36868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  <a:buClr>
                <a:srgbClr val="0033CC"/>
              </a:buClr>
              <a:tabLst>
                <a:tab pos="357505" algn="l"/>
              </a:tabLst>
            </a:pPr>
            <a:r>
              <a:rPr sz="3200" spc="-140" dirty="0">
                <a:latin typeface="Arial"/>
                <a:cs typeface="Arial"/>
              </a:rPr>
              <a:t>Passive/Polarization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2738" y="5178636"/>
            <a:ext cx="40303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  <a:buClr>
                <a:srgbClr val="0033CC"/>
              </a:buClr>
              <a:tabLst>
                <a:tab pos="357505" algn="l"/>
              </a:tabLst>
            </a:pPr>
            <a:r>
              <a:rPr sz="3200" spc="-75" dirty="0">
                <a:latin typeface="Arial"/>
                <a:cs typeface="Arial"/>
              </a:rPr>
              <a:t>Active/Shutter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250" dirty="0">
                <a:latin typeface="Arial"/>
                <a:cs typeface="Arial"/>
              </a:rPr>
              <a:t>glasses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877062" y="1455334"/>
            <a:ext cx="3931920" cy="3723319"/>
          </a:xfrm>
          <a:prstGeom prst="rect">
            <a:avLst/>
          </a:prstGeom>
          <a:blipFill>
            <a:blip r:embed="rId2" cstate="print"/>
            <a:stretch>
              <a:fillRect l="-11073" t="-8494" r="-7975" b="-7870"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074791" y="2187533"/>
            <a:ext cx="4206240" cy="2991103"/>
          </a:xfrm>
          <a:prstGeom prst="rect">
            <a:avLst/>
          </a:prstGeom>
          <a:blipFill>
            <a:blip r:embed="rId3" cstate="print"/>
            <a:stretch>
              <a:fillRect l="-6311" t="-6125" r="-4800" b="-80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809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6ECE8AF-8862-E64F-8379-BC5AF9F86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781800" cy="29700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Display techniques for stereo viewing</a:t>
            </a:r>
          </a:p>
          <a:p>
            <a:pPr lvl="1"/>
            <a:r>
              <a:rPr lang="en-US" dirty="0"/>
              <a:t>But how do we present stereo images to the viewer?</a:t>
            </a:r>
          </a:p>
          <a:p>
            <a:pPr lvl="1"/>
            <a:r>
              <a:rPr lang="en-US" dirty="0"/>
              <a:t>Right eye should see right image only, same for left.</a:t>
            </a:r>
          </a:p>
          <a:p>
            <a:pPr lvl="1"/>
            <a:r>
              <a:rPr lang="en-US" dirty="0"/>
              <a:t>Otherwise ghosting (crosstalk) can appear. 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308D1B-6FF6-0647-A880-9ABC7E32F36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13"/>
          <p:cNvSpPr/>
          <p:nvPr/>
        </p:nvSpPr>
        <p:spPr>
          <a:xfrm>
            <a:off x="8311897" y="381000"/>
            <a:ext cx="3880103" cy="221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53400" y="3241835"/>
            <a:ext cx="3840480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0927" y="4003646"/>
            <a:ext cx="4343400" cy="2444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6799" y="6108087"/>
            <a:ext cx="1393697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600" spc="-5" dirty="0">
                <a:latin typeface="Arial"/>
                <a:cs typeface="Arial"/>
              </a:rPr>
              <a:t>Passive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stereo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205D3A-B019-1C43-86B1-419E4BA99E55}"/>
              </a:ext>
            </a:extLst>
          </p:cNvPr>
          <p:cNvSpPr/>
          <p:nvPr/>
        </p:nvSpPr>
        <p:spPr>
          <a:xfrm>
            <a:off x="9469949" y="5556085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/>
            <a:r>
              <a:rPr lang="en-US" sz="1600" spc="-5" dirty="0">
                <a:latin typeface="Arial"/>
                <a:cs typeface="Arial"/>
              </a:rPr>
              <a:t>Active</a:t>
            </a:r>
            <a:r>
              <a:rPr lang="en-US" sz="1600" spc="-75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stereo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2B8EFE-6990-9B4C-8B3B-B5C082F2E8A5}"/>
              </a:ext>
            </a:extLst>
          </p:cNvPr>
          <p:cNvSpPr/>
          <p:nvPr/>
        </p:nvSpPr>
        <p:spPr>
          <a:xfrm>
            <a:off x="10983303" y="380999"/>
            <a:ext cx="1607985" cy="28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28955" algn="ctr">
              <a:lnSpc>
                <a:spcPts val="1500"/>
              </a:lnSpc>
              <a:spcBef>
                <a:spcPts val="90"/>
              </a:spcBef>
            </a:pPr>
            <a:r>
              <a:rPr lang="en-US" sz="1600" spc="-20" dirty="0">
                <a:latin typeface="Arial"/>
                <a:cs typeface="Arial"/>
              </a:rPr>
              <a:t>Z</a:t>
            </a:r>
            <a:r>
              <a:rPr lang="en-US" sz="1600" spc="-15" dirty="0">
                <a:latin typeface="Arial"/>
                <a:cs typeface="Arial"/>
              </a:rPr>
              <a:t>-</a:t>
            </a:r>
            <a:r>
              <a:rPr lang="en-US" sz="1600" spc="-5" dirty="0">
                <a:latin typeface="Arial"/>
                <a:cs typeface="Arial"/>
              </a:rPr>
              <a:t>sc</a:t>
            </a:r>
            <a:r>
              <a:rPr lang="en-US" sz="1600" spc="-15" dirty="0">
                <a:latin typeface="Arial"/>
                <a:cs typeface="Arial"/>
              </a:rPr>
              <a:t>ree</a:t>
            </a:r>
            <a:r>
              <a:rPr lang="en-US" sz="1600" spc="-5" dirty="0">
                <a:latin typeface="Arial"/>
                <a:cs typeface="Arial"/>
              </a:rPr>
              <a:t>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156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 noChangeAspect="1"/>
          </p:cNvSpPr>
          <p:nvPr/>
        </p:nvSpPr>
        <p:spPr>
          <a:xfrm>
            <a:off x="205568" y="3204264"/>
            <a:ext cx="6364947" cy="327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43B6E9-9DAF-F74C-B3FA-C665FCF4CF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Polarized light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EAB738-82DD-5B4B-A122-99F8EB82F9D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667509" y="6042636"/>
            <a:ext cx="34410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  <a:buClr>
                <a:srgbClr val="0033CC"/>
              </a:buClr>
              <a:tabLst>
                <a:tab pos="357505" algn="l"/>
              </a:tabLst>
            </a:pPr>
            <a:r>
              <a:rPr sz="3200" spc="-155" dirty="0">
                <a:latin typeface="Arial"/>
                <a:cs typeface="Arial"/>
              </a:rPr>
              <a:t>Linear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polarization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3699" y="4211955"/>
            <a:ext cx="36937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  <a:buClr>
                <a:srgbClr val="0033CC"/>
              </a:buClr>
              <a:tabLst>
                <a:tab pos="357505" algn="l"/>
              </a:tabLst>
            </a:pPr>
            <a:r>
              <a:rPr sz="3200" spc="-135" dirty="0">
                <a:latin typeface="Arial"/>
                <a:cs typeface="Arial"/>
              </a:rPr>
              <a:t>Circular</a:t>
            </a:r>
            <a:r>
              <a:rPr sz="3200" spc="-195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polarization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4780160" y="1026379"/>
            <a:ext cx="7180872" cy="326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30545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6AD7E9-33F5-6446-8102-39405DF96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Passive systems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Cheap glasses, many viewers</a:t>
            </a:r>
          </a:p>
          <a:p>
            <a:pPr lvl="2"/>
            <a:r>
              <a:rPr lang="en-US" dirty="0"/>
              <a:t>Usually bright images (not much light is dropped, Max 60% left)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Not possible to rotate head when using linear polarization (solved with circular polarization)</a:t>
            </a:r>
          </a:p>
          <a:p>
            <a:pPr lvl="2"/>
            <a:r>
              <a:rPr lang="en-US" dirty="0"/>
              <a:t>Expensive projection surfaces (should not remove polarization)</a:t>
            </a:r>
          </a:p>
          <a:p>
            <a:pPr lvl="2"/>
            <a:r>
              <a:rPr lang="en-US" altLang="en-US" dirty="0"/>
              <a:t>bright projectors are required due to issue with light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DB80-EB24-7147-89E0-806231594F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2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6AD7E9-33F5-6446-8102-39405DF960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Active systems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Usually better separation between eyes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Expensive glasses (does not scale to a large crowd)</a:t>
            </a:r>
          </a:p>
          <a:p>
            <a:pPr lvl="2"/>
            <a:r>
              <a:rPr lang="en-US" dirty="0"/>
              <a:t>Lower intensity, due to sequential image display technique</a:t>
            </a:r>
          </a:p>
          <a:p>
            <a:pPr lvl="2"/>
            <a:r>
              <a:rPr lang="en-US" altLang="en-US" dirty="0"/>
              <a:t>Generally, expensive</a:t>
            </a:r>
          </a:p>
          <a:p>
            <a:pPr lvl="3"/>
            <a:r>
              <a:rPr lang="en-US" altLang="en-US" dirty="0"/>
              <a:t>Bright projectors – about half of light is lost due to left/right switching glasses alone</a:t>
            </a:r>
          </a:p>
          <a:p>
            <a:pPr lvl="3"/>
            <a:r>
              <a:rPr lang="en-US" altLang="en-US" dirty="0"/>
              <a:t>Projectors must be capable of high refresh rates (120Hz) for active stereo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A8D5-146D-094E-8C24-777535CEE45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E8D72-B445-9A49-B058-9F2201DAE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5725469"/>
          </a:xfrm>
        </p:spPr>
        <p:txBody>
          <a:bodyPr>
            <a:normAutofit/>
          </a:bodyPr>
          <a:lstStyle/>
          <a:p>
            <a:r>
              <a:rPr lang="en-US" dirty="0"/>
              <a:t>CAVE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 algn="ctr"/>
            <a:r>
              <a:rPr lang="en-US" dirty="0"/>
              <a:t>Multi-walled stereo projection environment</a:t>
            </a:r>
          </a:p>
          <a:p>
            <a:pPr lvl="1" algn="ctr"/>
            <a:r>
              <a:rPr lang="en-US" dirty="0"/>
              <a:t>Head tracked active stereo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28B542-9BCB-A640-9A91-4E23DEA5A8B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9600" y="6324601"/>
            <a:ext cx="6766167" cy="533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Cruz-</a:t>
            </a:r>
            <a:r>
              <a:rPr lang="en-US" dirty="0" err="1"/>
              <a:t>Neira</a:t>
            </a:r>
            <a:r>
              <a:rPr lang="en-US" dirty="0"/>
              <a:t>, C., </a:t>
            </a:r>
            <a:r>
              <a:rPr lang="en-US" dirty="0" err="1"/>
              <a:t>Sandin</a:t>
            </a:r>
            <a:r>
              <a:rPr lang="en-US" dirty="0"/>
              <a:t>, D. J., </a:t>
            </a:r>
            <a:r>
              <a:rPr lang="en-US" dirty="0" err="1"/>
              <a:t>DeFanti</a:t>
            </a:r>
            <a:r>
              <a:rPr lang="en-US" dirty="0"/>
              <a:t>, T. A., Kenyon, R. V., &amp; Hart, J. C. (1992). The CAVE: audio visual experience automatic virtual environment. Communications of the ACM, 35(6), 64-73</a:t>
            </a:r>
          </a:p>
        </p:txBody>
      </p:sp>
      <p:sp>
        <p:nvSpPr>
          <p:cNvPr id="4" name="object 4"/>
          <p:cNvSpPr/>
          <p:nvPr/>
        </p:nvSpPr>
        <p:spPr>
          <a:xfrm>
            <a:off x="5113336" y="1209613"/>
            <a:ext cx="4944687" cy="3362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2034867" y="1722314"/>
            <a:ext cx="3359289" cy="251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934117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C1890-4163-4C4F-948C-E56274FE5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57200"/>
            <a:ext cx="103632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spc="-100" dirty="0"/>
              <a:t>Typical </a:t>
            </a:r>
            <a:r>
              <a:rPr lang="en-US" spc="-127" dirty="0"/>
              <a:t>CAVE</a:t>
            </a:r>
            <a:r>
              <a:rPr lang="en-US" spc="-331" dirty="0"/>
              <a:t> </a:t>
            </a:r>
            <a:r>
              <a:rPr lang="en-US" spc="-64" dirty="0"/>
              <a:t>Setup</a:t>
            </a:r>
          </a:p>
          <a:p>
            <a:endParaRPr lang="en-US" spc="-64" dirty="0"/>
          </a:p>
          <a:p>
            <a:endParaRPr lang="en-US" spc="-64" dirty="0"/>
          </a:p>
          <a:p>
            <a:endParaRPr lang="en-US" spc="-64" dirty="0"/>
          </a:p>
          <a:p>
            <a:endParaRPr lang="en-US" spc="-64" dirty="0"/>
          </a:p>
          <a:p>
            <a:endParaRPr lang="en-US" spc="-64" dirty="0"/>
          </a:p>
          <a:p>
            <a:endParaRPr lang="en-US" spc="-64" dirty="0"/>
          </a:p>
          <a:p>
            <a:endParaRPr lang="en-US" spc="-64" dirty="0"/>
          </a:p>
          <a:p>
            <a:endParaRPr lang="en-US" spc="-64" dirty="0"/>
          </a:p>
          <a:p>
            <a:pPr lvl="1" algn="ctr"/>
            <a:r>
              <a:rPr lang="en-US" sz="3200" spc="14" dirty="0">
                <a:solidFill>
                  <a:srgbClr val="292934"/>
                </a:solidFill>
                <a:latin typeface="Arial"/>
                <a:cs typeface="Arial"/>
              </a:rPr>
              <a:t>4 sides, rear projected stereo</a:t>
            </a:r>
            <a:r>
              <a:rPr lang="en-US" sz="3200" spc="-27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3200" spc="18" dirty="0">
                <a:solidFill>
                  <a:srgbClr val="292934"/>
                </a:solidFill>
                <a:latin typeface="Arial"/>
                <a:cs typeface="Arial"/>
              </a:rPr>
              <a:t>images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62E64-8094-E149-9608-4473D6D7F0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743200" y="1295281"/>
            <a:ext cx="6995799" cy="426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76502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D0BE7-FBC5-5B48-B93D-2989D3A092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Video – Wisconsin CAVE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9ABB6-6F12-6640-9E33-F8E223E4BDE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https://youtu.be/mBs-OGDoPDY</a:t>
            </a:r>
            <a:r>
              <a:rPr lang="en-US" dirty="0"/>
              <a:t> </a:t>
            </a:r>
          </a:p>
        </p:txBody>
      </p:sp>
      <p:pic>
        <p:nvPicPr>
          <p:cNvPr id="7" name="Online Media 6" descr="2015-16 LiveBIG: Inside Wisconsin's virtual reality CAVE">
            <a:hlinkClick r:id="" action="ppaction://media"/>
            <a:extLst>
              <a:ext uri="{FF2B5EF4-FFF2-40B4-BE49-F238E27FC236}">
                <a16:creationId xmlns:a16="http://schemas.microsoft.com/office/drawing/2014/main" id="{7316B1F7-243A-7E41-BF70-491B77944E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7300" y="1047504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5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EA619A-6A27-7E4B-A3CB-F19464E8A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CAVE Variations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968327-A956-E249-A68C-C4CD92F6C1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949253" y="1595992"/>
            <a:ext cx="4610869" cy="2593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6816962" y="1119006"/>
            <a:ext cx="3544724" cy="234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3033211" y="3925337"/>
            <a:ext cx="3783751" cy="244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205650" y="5428191"/>
            <a:ext cx="2088991" cy="11845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7220564" y="3228203"/>
            <a:ext cx="1703278" cy="2146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5409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EBCB-74FE-4443-9246-38FB82F07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1100" y="827733"/>
            <a:ext cx="98298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Properties of the Human Visual System</a:t>
            </a:r>
          </a:p>
          <a:p>
            <a:pPr lvl="1"/>
            <a:r>
              <a:rPr lang="en-US" u="sng" dirty="0"/>
              <a:t>visual acuity</a:t>
            </a:r>
            <a:r>
              <a:rPr lang="en-US" dirty="0"/>
              <a:t>: 20/20 is ~1 arc min</a:t>
            </a:r>
          </a:p>
          <a:p>
            <a:pPr lvl="1"/>
            <a:r>
              <a:rPr lang="en-US" u="sng" dirty="0"/>
              <a:t>field of view</a:t>
            </a:r>
            <a:r>
              <a:rPr lang="en-US" dirty="0"/>
              <a:t>: ~200° monocular, ~120° binocular, ~135° vertical</a:t>
            </a:r>
          </a:p>
          <a:p>
            <a:pPr lvl="1"/>
            <a:r>
              <a:rPr lang="en-US" u="sng" dirty="0"/>
              <a:t>resolution of eye</a:t>
            </a:r>
            <a:r>
              <a:rPr lang="en-US" dirty="0"/>
              <a:t>: ~576 megapixels</a:t>
            </a:r>
          </a:p>
          <a:p>
            <a:pPr lvl="1"/>
            <a:r>
              <a:rPr lang="en-US" u="sng" dirty="0"/>
              <a:t>temporal resolution</a:t>
            </a:r>
            <a:r>
              <a:rPr lang="en-US" dirty="0"/>
              <a:t>: ~60 Hz (depends on contrast, luminance)</a:t>
            </a:r>
          </a:p>
          <a:p>
            <a:pPr lvl="1"/>
            <a:r>
              <a:rPr lang="en-US" u="sng" dirty="0"/>
              <a:t>dynamic range</a:t>
            </a:r>
            <a:r>
              <a:rPr lang="en-US" dirty="0"/>
              <a:t>: instantaneous 6.5 f-stops, adapt to 46.5 f-stops</a:t>
            </a:r>
          </a:p>
          <a:p>
            <a:pPr lvl="1"/>
            <a:r>
              <a:rPr lang="en-US" u="sng" dirty="0"/>
              <a:t>color</a:t>
            </a:r>
            <a:r>
              <a:rPr lang="en-US" dirty="0"/>
              <a:t>: everything in CIE diagram</a:t>
            </a:r>
          </a:p>
          <a:p>
            <a:pPr lvl="1"/>
            <a:r>
              <a:rPr lang="en-US" u="sng" dirty="0"/>
              <a:t>accommodation range</a:t>
            </a:r>
            <a:r>
              <a:rPr lang="en-US" dirty="0"/>
              <a:t>: ~8cm to ∞, degrades with 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67F9D-9831-9042-B58A-1AD24CDC5F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9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ECD44F-4213-EE49-93D4-73BE0E1B38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Caterpillar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8881B-E097-174B-BC90-BD7E9380115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https://youtu.be/r9N1w8PmD1E</a:t>
            </a:r>
            <a:r>
              <a:rPr lang="en-US" dirty="0"/>
              <a:t> </a:t>
            </a:r>
          </a:p>
        </p:txBody>
      </p:sp>
      <p:pic>
        <p:nvPicPr>
          <p:cNvPr id="7" name="Online Media 6" descr="Caterpillar's  CAVEâ¢ Virtual Reality System">
            <a:hlinkClick r:id="" action="ppaction://media"/>
            <a:extLst>
              <a:ext uri="{FF2B5EF4-FFF2-40B4-BE49-F238E27FC236}">
                <a16:creationId xmlns:a16="http://schemas.microsoft.com/office/drawing/2014/main" id="{EB52708C-08E9-DC4E-86A8-37AF290144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7300" y="1047504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7FC2A7-BF45-C640-B73E-6DBFA61119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vision dome and other </a:t>
            </a:r>
            <a:r>
              <a:rPr lang="en-US" altLang="en-US" dirty="0" err="1"/>
              <a:t>spherics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108FA-F76A-7E4D-9EC7-FD4B509344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4F9F4093-BE8A-054D-BBE2-EC22932F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1" y="1589088"/>
            <a:ext cx="3490913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66958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25AA7-9147-754B-9A1C-515644AB8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Vehicle Simulators</a:t>
            </a:r>
          </a:p>
          <a:p>
            <a:pPr lvl="1"/>
            <a:r>
              <a:rPr lang="en-US" dirty="0"/>
              <a:t>Combine VR displays with vehicle</a:t>
            </a:r>
          </a:p>
          <a:p>
            <a:pPr lvl="2"/>
            <a:r>
              <a:rPr lang="en-US" dirty="0"/>
              <a:t>Visual displays on windows</a:t>
            </a:r>
          </a:p>
          <a:p>
            <a:pPr lvl="2"/>
            <a:r>
              <a:rPr lang="en-US" dirty="0"/>
              <a:t>Motion base for haptic feedback</a:t>
            </a:r>
          </a:p>
          <a:p>
            <a:pPr lvl="2"/>
            <a:r>
              <a:rPr lang="en-US" dirty="0"/>
              <a:t>Audio feedback</a:t>
            </a:r>
          </a:p>
          <a:p>
            <a:pPr lvl="1"/>
            <a:r>
              <a:rPr lang="en-US" dirty="0"/>
              <a:t>Physical vehicle controls</a:t>
            </a:r>
          </a:p>
          <a:p>
            <a:pPr lvl="2"/>
            <a:r>
              <a:rPr lang="en-US" dirty="0"/>
              <a:t>Steering wheel, flight stick,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Full vehicle simulation</a:t>
            </a:r>
          </a:p>
          <a:p>
            <a:pPr lvl="2"/>
            <a:r>
              <a:rPr lang="en-US" dirty="0"/>
              <a:t>Emergencies, normal operation,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Weapon operation</a:t>
            </a:r>
          </a:p>
          <a:p>
            <a:pPr lvl="2"/>
            <a:r>
              <a:rPr lang="en-US" dirty="0"/>
              <a:t>Training scenarios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5A48AC-9F80-2345-954F-6277F3CE1F9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6792498" y="4139922"/>
            <a:ext cx="2615225" cy="2225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7015692" y="2158593"/>
            <a:ext cx="3298863" cy="2189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871844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45A2D9-2C8A-3945-98A4-23FB24F8B5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59" dirty="0"/>
              <a:t>Demo: </a:t>
            </a:r>
            <a:r>
              <a:rPr lang="en-US" spc="-68" dirty="0"/>
              <a:t>Boeing </a:t>
            </a:r>
            <a:r>
              <a:rPr lang="en-US" spc="-50" dirty="0"/>
              <a:t>787</a:t>
            </a:r>
            <a:r>
              <a:rPr lang="en-US" spc="-439" dirty="0"/>
              <a:t> </a:t>
            </a:r>
            <a:r>
              <a:rPr lang="en-US" spc="-86" dirty="0"/>
              <a:t>Simulator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FF117-CA27-C942-945C-E9AD09D2B61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https://youtu.be/3iah-blsw_U</a:t>
            </a:r>
            <a:r>
              <a:rPr lang="en-US" dirty="0"/>
              <a:t> </a:t>
            </a:r>
          </a:p>
        </p:txBody>
      </p:sp>
      <p:pic>
        <p:nvPicPr>
          <p:cNvPr id="7" name="Online Media 6" descr="Demonstration of the Boeing 787 Dreamliner flight simulator">
            <a:hlinkClick r:id="" action="ppaction://media"/>
            <a:extLst>
              <a:ext uri="{FF2B5EF4-FFF2-40B4-BE49-F238E27FC236}">
                <a16:creationId xmlns:a16="http://schemas.microsoft.com/office/drawing/2014/main" id="{C2ECBF88-815A-2E43-80B2-5DA89A2B38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5294" y="1057870"/>
            <a:ext cx="9721412" cy="54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4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114B8E-A680-DD4E-93EC-3EE0E8CE0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Spatial Augmented Reality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Project onto irregular surfaces</a:t>
            </a:r>
          </a:p>
          <a:p>
            <a:pPr lvl="2"/>
            <a:r>
              <a:rPr lang="en-US" dirty="0"/>
              <a:t>Geometric Registration</a:t>
            </a:r>
          </a:p>
          <a:p>
            <a:pPr lvl="2"/>
            <a:r>
              <a:rPr lang="en-US" dirty="0"/>
              <a:t>Projector blending, High dynamic range</a:t>
            </a:r>
          </a:p>
          <a:p>
            <a:pPr lvl="1"/>
            <a:r>
              <a:rPr lang="en-US" dirty="0"/>
              <a:t>Book: </a:t>
            </a:r>
            <a:r>
              <a:rPr lang="en-US" dirty="0" err="1"/>
              <a:t>Bimber</a:t>
            </a:r>
            <a:r>
              <a:rPr lang="en-US" dirty="0"/>
              <a:t>, </a:t>
            </a:r>
            <a:r>
              <a:rPr lang="en-US" dirty="0" err="1"/>
              <a:t>Rasker</a:t>
            </a:r>
            <a:r>
              <a:rPr lang="en-US" dirty="0"/>
              <a:t> “Spatial Augmented Reality”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00AD3F-43FD-E74D-8094-153FE882A54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933966" y="1557773"/>
            <a:ext cx="3170736" cy="2386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263698" y="1557773"/>
            <a:ext cx="3120286" cy="2358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8162308" y="2647954"/>
            <a:ext cx="2141853" cy="2840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154531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2858" y="1522610"/>
            <a:ext cx="7558783" cy="3155833"/>
          </a:xfrm>
          <a:custGeom>
            <a:avLst/>
            <a:gdLst/>
            <a:ahLst/>
            <a:cxnLst/>
            <a:rect l="l" t="t" r="r" b="b"/>
            <a:pathLst>
              <a:path w="8328659" h="3477260">
                <a:moveTo>
                  <a:pt x="0" y="3476835"/>
                </a:moveTo>
                <a:lnTo>
                  <a:pt x="8328235" y="3476835"/>
                </a:lnTo>
                <a:lnTo>
                  <a:pt x="8328235" y="0"/>
                </a:lnTo>
                <a:lnTo>
                  <a:pt x="0" y="0"/>
                </a:lnTo>
                <a:lnTo>
                  <a:pt x="0" y="3476835"/>
                </a:lnTo>
                <a:close/>
              </a:path>
            </a:pathLst>
          </a:custGeom>
          <a:solidFill>
            <a:srgbClr val="A3E7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1958DBE-1FB4-D144-9DC1-8B4F9D38A1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Projector-based AR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736A321A-1036-4B4F-89F4-58E3F5B380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3306830" y="2348162"/>
            <a:ext cx="715768" cy="1664937"/>
          </a:xfrm>
          <a:custGeom>
            <a:avLst/>
            <a:gdLst/>
            <a:ahLst/>
            <a:cxnLst/>
            <a:rect l="l" t="t" r="r" b="b"/>
            <a:pathLst>
              <a:path w="788669" h="1834514">
                <a:moveTo>
                  <a:pt x="0" y="1834437"/>
                </a:moveTo>
                <a:lnTo>
                  <a:pt x="788353" y="1834437"/>
                </a:lnTo>
                <a:lnTo>
                  <a:pt x="788353" y="0"/>
                </a:lnTo>
                <a:lnTo>
                  <a:pt x="0" y="0"/>
                </a:lnTo>
                <a:lnTo>
                  <a:pt x="0" y="1834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4022310" y="2109672"/>
            <a:ext cx="238589" cy="1903527"/>
          </a:xfrm>
          <a:custGeom>
            <a:avLst/>
            <a:gdLst/>
            <a:ahLst/>
            <a:cxnLst/>
            <a:rect l="l" t="t" r="r" b="b"/>
            <a:pathLst>
              <a:path w="262889" h="2097404">
                <a:moveTo>
                  <a:pt x="262783" y="0"/>
                </a:moveTo>
                <a:lnTo>
                  <a:pt x="0" y="262783"/>
                </a:lnTo>
                <a:lnTo>
                  <a:pt x="0" y="2097220"/>
                </a:lnTo>
                <a:lnTo>
                  <a:pt x="262783" y="1834437"/>
                </a:lnTo>
                <a:lnTo>
                  <a:pt x="26278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3306830" y="2109670"/>
            <a:ext cx="954357" cy="238589"/>
          </a:xfrm>
          <a:custGeom>
            <a:avLst/>
            <a:gdLst/>
            <a:ahLst/>
            <a:cxnLst/>
            <a:rect l="l" t="t" r="r" b="b"/>
            <a:pathLst>
              <a:path w="1051560" h="262889">
                <a:moveTo>
                  <a:pt x="1051135" y="0"/>
                </a:moveTo>
                <a:lnTo>
                  <a:pt x="262783" y="0"/>
                </a:lnTo>
                <a:lnTo>
                  <a:pt x="0" y="262783"/>
                </a:lnTo>
                <a:lnTo>
                  <a:pt x="788352" y="262783"/>
                </a:lnTo>
                <a:lnTo>
                  <a:pt x="10511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3306830" y="2109672"/>
            <a:ext cx="954357" cy="1903527"/>
          </a:xfrm>
          <a:custGeom>
            <a:avLst/>
            <a:gdLst/>
            <a:ahLst/>
            <a:cxnLst/>
            <a:rect l="l" t="t" r="r" b="b"/>
            <a:pathLst>
              <a:path w="1051560" h="2097404">
                <a:moveTo>
                  <a:pt x="0" y="262783"/>
                </a:moveTo>
                <a:lnTo>
                  <a:pt x="262783" y="0"/>
                </a:lnTo>
                <a:lnTo>
                  <a:pt x="1051136" y="0"/>
                </a:lnTo>
                <a:lnTo>
                  <a:pt x="1051136" y="1834437"/>
                </a:lnTo>
                <a:lnTo>
                  <a:pt x="788352" y="2097220"/>
                </a:lnTo>
                <a:lnTo>
                  <a:pt x="0" y="2097220"/>
                </a:lnTo>
                <a:lnTo>
                  <a:pt x="0" y="262783"/>
                </a:lnTo>
                <a:close/>
              </a:path>
            </a:pathLst>
          </a:custGeom>
          <a:ln w="13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3306830" y="2109670"/>
            <a:ext cx="954357" cy="238589"/>
          </a:xfrm>
          <a:custGeom>
            <a:avLst/>
            <a:gdLst/>
            <a:ahLst/>
            <a:cxnLst/>
            <a:rect l="l" t="t" r="r" b="b"/>
            <a:pathLst>
              <a:path w="1051560" h="262889">
                <a:moveTo>
                  <a:pt x="0" y="262783"/>
                </a:moveTo>
                <a:lnTo>
                  <a:pt x="788352" y="262783"/>
                </a:lnTo>
                <a:lnTo>
                  <a:pt x="1051136" y="0"/>
                </a:lnTo>
              </a:path>
            </a:pathLst>
          </a:custGeom>
          <a:ln w="13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4022310" y="2348162"/>
            <a:ext cx="0" cy="1664937"/>
          </a:xfrm>
          <a:custGeom>
            <a:avLst/>
            <a:gdLst/>
            <a:ahLst/>
            <a:cxnLst/>
            <a:rect l="l" t="t" r="r" b="b"/>
            <a:pathLst>
              <a:path h="1834514">
                <a:moveTo>
                  <a:pt x="0" y="0"/>
                </a:moveTo>
                <a:lnTo>
                  <a:pt x="0" y="1834436"/>
                </a:lnTo>
              </a:path>
            </a:pathLst>
          </a:custGeom>
          <a:ln w="13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2719769" y="3595668"/>
            <a:ext cx="715768" cy="858114"/>
          </a:xfrm>
          <a:custGeom>
            <a:avLst/>
            <a:gdLst/>
            <a:ahLst/>
            <a:cxnLst/>
            <a:rect l="l" t="t" r="r" b="b"/>
            <a:pathLst>
              <a:path w="788669" h="945514">
                <a:moveTo>
                  <a:pt x="0" y="945012"/>
                </a:moveTo>
                <a:lnTo>
                  <a:pt x="788352" y="945012"/>
                </a:lnTo>
                <a:lnTo>
                  <a:pt x="788352" y="0"/>
                </a:lnTo>
                <a:lnTo>
                  <a:pt x="0" y="0"/>
                </a:lnTo>
                <a:lnTo>
                  <a:pt x="0" y="945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3435249" y="3357175"/>
            <a:ext cx="238589" cy="1096704"/>
          </a:xfrm>
          <a:custGeom>
            <a:avLst/>
            <a:gdLst/>
            <a:ahLst/>
            <a:cxnLst/>
            <a:rect l="l" t="t" r="r" b="b"/>
            <a:pathLst>
              <a:path w="262889" h="1208404">
                <a:moveTo>
                  <a:pt x="262784" y="0"/>
                </a:moveTo>
                <a:lnTo>
                  <a:pt x="0" y="262783"/>
                </a:lnTo>
                <a:lnTo>
                  <a:pt x="0" y="1207796"/>
                </a:lnTo>
                <a:lnTo>
                  <a:pt x="262784" y="945012"/>
                </a:lnTo>
                <a:lnTo>
                  <a:pt x="2627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2719769" y="3357174"/>
            <a:ext cx="954357" cy="238589"/>
          </a:xfrm>
          <a:custGeom>
            <a:avLst/>
            <a:gdLst/>
            <a:ahLst/>
            <a:cxnLst/>
            <a:rect l="l" t="t" r="r" b="b"/>
            <a:pathLst>
              <a:path w="1051560" h="262889">
                <a:moveTo>
                  <a:pt x="1051137" y="0"/>
                </a:moveTo>
                <a:lnTo>
                  <a:pt x="262784" y="0"/>
                </a:lnTo>
                <a:lnTo>
                  <a:pt x="0" y="262783"/>
                </a:lnTo>
                <a:lnTo>
                  <a:pt x="788352" y="262783"/>
                </a:lnTo>
                <a:lnTo>
                  <a:pt x="10511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2719769" y="3357175"/>
            <a:ext cx="954357" cy="1096704"/>
          </a:xfrm>
          <a:custGeom>
            <a:avLst/>
            <a:gdLst/>
            <a:ahLst/>
            <a:cxnLst/>
            <a:rect l="l" t="t" r="r" b="b"/>
            <a:pathLst>
              <a:path w="1051560" h="1208404">
                <a:moveTo>
                  <a:pt x="0" y="262784"/>
                </a:moveTo>
                <a:lnTo>
                  <a:pt x="262784" y="0"/>
                </a:lnTo>
                <a:lnTo>
                  <a:pt x="1051136" y="0"/>
                </a:lnTo>
                <a:lnTo>
                  <a:pt x="1051136" y="945012"/>
                </a:lnTo>
                <a:lnTo>
                  <a:pt x="788352" y="1207796"/>
                </a:lnTo>
                <a:lnTo>
                  <a:pt x="0" y="1207796"/>
                </a:lnTo>
                <a:lnTo>
                  <a:pt x="0" y="262784"/>
                </a:lnTo>
                <a:close/>
              </a:path>
            </a:pathLst>
          </a:custGeom>
          <a:ln w="13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2719769" y="3357174"/>
            <a:ext cx="954357" cy="238589"/>
          </a:xfrm>
          <a:custGeom>
            <a:avLst/>
            <a:gdLst/>
            <a:ahLst/>
            <a:cxnLst/>
            <a:rect l="l" t="t" r="r" b="b"/>
            <a:pathLst>
              <a:path w="1051560" h="262889">
                <a:moveTo>
                  <a:pt x="0" y="262784"/>
                </a:moveTo>
                <a:lnTo>
                  <a:pt x="788352" y="262784"/>
                </a:lnTo>
                <a:lnTo>
                  <a:pt x="1051136" y="0"/>
                </a:lnTo>
              </a:path>
            </a:pathLst>
          </a:custGeom>
          <a:ln w="13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3435248" y="3595669"/>
            <a:ext cx="0" cy="858114"/>
          </a:xfrm>
          <a:custGeom>
            <a:avLst/>
            <a:gdLst/>
            <a:ahLst/>
            <a:cxnLst/>
            <a:rect l="l" t="t" r="r" b="b"/>
            <a:pathLst>
              <a:path h="945514">
                <a:moveTo>
                  <a:pt x="0" y="0"/>
                </a:moveTo>
                <a:lnTo>
                  <a:pt x="0" y="945012"/>
                </a:lnTo>
              </a:path>
            </a:pathLst>
          </a:custGeom>
          <a:ln w="13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7856547" y="3063643"/>
            <a:ext cx="1467843" cy="660443"/>
          </a:xfrm>
          <a:custGeom>
            <a:avLst/>
            <a:gdLst/>
            <a:ahLst/>
            <a:cxnLst/>
            <a:rect l="l" t="t" r="r" b="b"/>
            <a:pathLst>
              <a:path w="1617345" h="727710">
                <a:moveTo>
                  <a:pt x="0" y="727710"/>
                </a:moveTo>
                <a:lnTo>
                  <a:pt x="1617132" y="727710"/>
                </a:lnTo>
                <a:lnTo>
                  <a:pt x="1617132" y="0"/>
                </a:lnTo>
                <a:lnTo>
                  <a:pt x="0" y="0"/>
                </a:lnTo>
                <a:lnTo>
                  <a:pt x="0" y="72771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7856547" y="3063643"/>
            <a:ext cx="1467843" cy="660443"/>
          </a:xfrm>
          <a:custGeom>
            <a:avLst/>
            <a:gdLst/>
            <a:ahLst/>
            <a:cxnLst/>
            <a:rect l="l" t="t" r="r" b="b"/>
            <a:pathLst>
              <a:path w="1617345" h="727710">
                <a:moveTo>
                  <a:pt x="0" y="0"/>
                </a:moveTo>
                <a:lnTo>
                  <a:pt x="1617133" y="0"/>
                </a:lnTo>
                <a:lnTo>
                  <a:pt x="1617133" y="727709"/>
                </a:lnTo>
                <a:lnTo>
                  <a:pt x="0" y="727709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7416251" y="3210408"/>
            <a:ext cx="440295" cy="293914"/>
          </a:xfrm>
          <a:custGeom>
            <a:avLst/>
            <a:gdLst/>
            <a:ahLst/>
            <a:cxnLst/>
            <a:rect l="l" t="t" r="r" b="b"/>
            <a:pathLst>
              <a:path w="485140" h="323850">
                <a:moveTo>
                  <a:pt x="0" y="323426"/>
                </a:moveTo>
                <a:lnTo>
                  <a:pt x="485140" y="323426"/>
                </a:lnTo>
                <a:lnTo>
                  <a:pt x="485140" y="0"/>
                </a:lnTo>
                <a:lnTo>
                  <a:pt x="0" y="0"/>
                </a:lnTo>
                <a:lnTo>
                  <a:pt x="0" y="323426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7416251" y="3210408"/>
            <a:ext cx="440295" cy="293914"/>
          </a:xfrm>
          <a:custGeom>
            <a:avLst/>
            <a:gdLst/>
            <a:ahLst/>
            <a:cxnLst/>
            <a:rect l="l" t="t" r="r" b="b"/>
            <a:pathLst>
              <a:path w="485140" h="323850">
                <a:moveTo>
                  <a:pt x="0" y="0"/>
                </a:moveTo>
                <a:lnTo>
                  <a:pt x="485139" y="0"/>
                </a:lnTo>
                <a:lnTo>
                  <a:pt x="485139" y="323426"/>
                </a:lnTo>
                <a:lnTo>
                  <a:pt x="0" y="323426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 txBox="1"/>
          <p:nvPr/>
        </p:nvSpPr>
        <p:spPr>
          <a:xfrm>
            <a:off x="2605204" y="4669229"/>
            <a:ext cx="2645805" cy="1047657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2269" b="1" spc="23" dirty="0">
                <a:solidFill>
                  <a:srgbClr val="292934"/>
                </a:solidFill>
                <a:latin typeface="Arial"/>
                <a:cs typeface="Arial"/>
              </a:rPr>
              <a:t>Real</a:t>
            </a:r>
            <a:r>
              <a:rPr sz="2269" b="1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objects</a:t>
            </a:r>
            <a:endParaRPr lang="en-US" sz="2269" dirty="0">
              <a:latin typeface="Arial"/>
              <a:cs typeface="Arial"/>
            </a:endParaRPr>
          </a:p>
          <a:p>
            <a:pPr marL="11527" marR="4611">
              <a:lnSpc>
                <a:spcPct val="101099"/>
              </a:lnSpc>
              <a:spcBef>
                <a:spcPts val="32"/>
              </a:spcBef>
            </a:pPr>
            <a:r>
              <a:rPr lang="en-US" sz="2269" b="1" spc="14" dirty="0">
                <a:solidFill>
                  <a:srgbClr val="292934"/>
                </a:solidFill>
                <a:latin typeface="Arial"/>
                <a:cs typeface="Arial"/>
              </a:rPr>
              <a:t>with</a:t>
            </a:r>
            <a:r>
              <a:rPr lang="en-US" sz="2269" b="1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2269" b="1" spc="14" dirty="0">
                <a:solidFill>
                  <a:srgbClr val="292934"/>
                </a:solidFill>
                <a:latin typeface="Arial"/>
                <a:cs typeface="Arial"/>
              </a:rPr>
              <a:t>retroreflective covering</a:t>
            </a:r>
            <a:endParaRPr lang="en-US" sz="2269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62279" y="1595994"/>
            <a:ext cx="807400" cy="1247695"/>
          </a:xfrm>
          <a:custGeom>
            <a:avLst/>
            <a:gdLst/>
            <a:ahLst/>
            <a:cxnLst/>
            <a:rect l="l" t="t" r="r" b="b"/>
            <a:pathLst>
              <a:path w="889634" h="1374775">
                <a:moveTo>
                  <a:pt x="444712" y="0"/>
                </a:moveTo>
                <a:lnTo>
                  <a:pt x="372577" y="8995"/>
                </a:lnTo>
                <a:lnTo>
                  <a:pt x="304148" y="35038"/>
                </a:lnTo>
                <a:lnTo>
                  <a:pt x="240341" y="76713"/>
                </a:lnTo>
                <a:lnTo>
                  <a:pt x="210456" y="102970"/>
                </a:lnTo>
                <a:lnTo>
                  <a:pt x="182070" y="132605"/>
                </a:lnTo>
                <a:lnTo>
                  <a:pt x="155298" y="165441"/>
                </a:lnTo>
                <a:lnTo>
                  <a:pt x="130253" y="201300"/>
                </a:lnTo>
                <a:lnTo>
                  <a:pt x="107050" y="240006"/>
                </a:lnTo>
                <a:lnTo>
                  <a:pt x="85803" y="281382"/>
                </a:lnTo>
                <a:lnTo>
                  <a:pt x="66628" y="325251"/>
                </a:lnTo>
                <a:lnTo>
                  <a:pt x="49637" y="371436"/>
                </a:lnTo>
                <a:lnTo>
                  <a:pt x="34947" y="419761"/>
                </a:lnTo>
                <a:lnTo>
                  <a:pt x="22671" y="470047"/>
                </a:lnTo>
                <a:lnTo>
                  <a:pt x="12924" y="522120"/>
                </a:lnTo>
                <a:lnTo>
                  <a:pt x="5820" y="575801"/>
                </a:lnTo>
                <a:lnTo>
                  <a:pt x="1474" y="630914"/>
                </a:lnTo>
                <a:lnTo>
                  <a:pt x="0" y="687282"/>
                </a:lnTo>
                <a:lnTo>
                  <a:pt x="1474" y="743649"/>
                </a:lnTo>
                <a:lnTo>
                  <a:pt x="5820" y="798762"/>
                </a:lnTo>
                <a:lnTo>
                  <a:pt x="12924" y="852443"/>
                </a:lnTo>
                <a:lnTo>
                  <a:pt x="22671" y="904516"/>
                </a:lnTo>
                <a:lnTo>
                  <a:pt x="34947" y="954803"/>
                </a:lnTo>
                <a:lnTo>
                  <a:pt x="49637" y="1003127"/>
                </a:lnTo>
                <a:lnTo>
                  <a:pt x="66628" y="1049312"/>
                </a:lnTo>
                <a:lnTo>
                  <a:pt x="85803" y="1093181"/>
                </a:lnTo>
                <a:lnTo>
                  <a:pt x="107050" y="1134557"/>
                </a:lnTo>
                <a:lnTo>
                  <a:pt x="130253" y="1173263"/>
                </a:lnTo>
                <a:lnTo>
                  <a:pt x="155298" y="1209122"/>
                </a:lnTo>
                <a:lnTo>
                  <a:pt x="182070" y="1241958"/>
                </a:lnTo>
                <a:lnTo>
                  <a:pt x="210456" y="1271593"/>
                </a:lnTo>
                <a:lnTo>
                  <a:pt x="240341" y="1297850"/>
                </a:lnTo>
                <a:lnTo>
                  <a:pt x="271610" y="1320554"/>
                </a:lnTo>
                <a:lnTo>
                  <a:pt x="337842" y="1354589"/>
                </a:lnTo>
                <a:lnTo>
                  <a:pt x="408238" y="1372285"/>
                </a:lnTo>
                <a:lnTo>
                  <a:pt x="444712" y="1374564"/>
                </a:lnTo>
                <a:lnTo>
                  <a:pt x="481185" y="1372285"/>
                </a:lnTo>
                <a:lnTo>
                  <a:pt x="551581" y="1354589"/>
                </a:lnTo>
                <a:lnTo>
                  <a:pt x="617814" y="1320554"/>
                </a:lnTo>
                <a:lnTo>
                  <a:pt x="649082" y="1297850"/>
                </a:lnTo>
                <a:lnTo>
                  <a:pt x="678967" y="1271593"/>
                </a:lnTo>
                <a:lnTo>
                  <a:pt x="707353" y="1241958"/>
                </a:lnTo>
                <a:lnTo>
                  <a:pt x="734126" y="1209122"/>
                </a:lnTo>
                <a:lnTo>
                  <a:pt x="759171" y="1173263"/>
                </a:lnTo>
                <a:lnTo>
                  <a:pt x="782374" y="1134557"/>
                </a:lnTo>
                <a:lnTo>
                  <a:pt x="803620" y="1093181"/>
                </a:lnTo>
                <a:lnTo>
                  <a:pt x="822796" y="1049312"/>
                </a:lnTo>
                <a:lnTo>
                  <a:pt x="839786" y="1003127"/>
                </a:lnTo>
                <a:lnTo>
                  <a:pt x="854476" y="954803"/>
                </a:lnTo>
                <a:lnTo>
                  <a:pt x="866752" y="904516"/>
                </a:lnTo>
                <a:lnTo>
                  <a:pt x="876499" y="852443"/>
                </a:lnTo>
                <a:lnTo>
                  <a:pt x="883603" y="798762"/>
                </a:lnTo>
                <a:lnTo>
                  <a:pt x="887949" y="743649"/>
                </a:lnTo>
                <a:lnTo>
                  <a:pt x="889424" y="687282"/>
                </a:lnTo>
                <a:lnTo>
                  <a:pt x="887949" y="630914"/>
                </a:lnTo>
                <a:lnTo>
                  <a:pt x="883603" y="575801"/>
                </a:lnTo>
                <a:lnTo>
                  <a:pt x="876499" y="522120"/>
                </a:lnTo>
                <a:lnTo>
                  <a:pt x="866752" y="470047"/>
                </a:lnTo>
                <a:lnTo>
                  <a:pt x="854476" y="419761"/>
                </a:lnTo>
                <a:lnTo>
                  <a:pt x="839786" y="371436"/>
                </a:lnTo>
                <a:lnTo>
                  <a:pt x="822796" y="325251"/>
                </a:lnTo>
                <a:lnTo>
                  <a:pt x="803620" y="281382"/>
                </a:lnTo>
                <a:lnTo>
                  <a:pt x="782374" y="240006"/>
                </a:lnTo>
                <a:lnTo>
                  <a:pt x="759171" y="201300"/>
                </a:lnTo>
                <a:lnTo>
                  <a:pt x="734126" y="165441"/>
                </a:lnTo>
                <a:lnTo>
                  <a:pt x="707353" y="132605"/>
                </a:lnTo>
                <a:lnTo>
                  <a:pt x="678967" y="102970"/>
                </a:lnTo>
                <a:lnTo>
                  <a:pt x="649082" y="76713"/>
                </a:lnTo>
                <a:lnTo>
                  <a:pt x="617814" y="54010"/>
                </a:lnTo>
                <a:lnTo>
                  <a:pt x="551581" y="19974"/>
                </a:lnTo>
                <a:lnTo>
                  <a:pt x="481185" y="2278"/>
                </a:lnTo>
                <a:lnTo>
                  <a:pt x="444712" y="0"/>
                </a:lnTo>
                <a:close/>
              </a:path>
            </a:pathLst>
          </a:custGeom>
          <a:solidFill>
            <a:srgbClr val="8290BE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6462279" y="1595994"/>
            <a:ext cx="807400" cy="1247695"/>
          </a:xfrm>
          <a:custGeom>
            <a:avLst/>
            <a:gdLst/>
            <a:ahLst/>
            <a:cxnLst/>
            <a:rect l="l" t="t" r="r" b="b"/>
            <a:pathLst>
              <a:path w="889634" h="1374775">
                <a:moveTo>
                  <a:pt x="0" y="687281"/>
                </a:moveTo>
                <a:lnTo>
                  <a:pt x="1474" y="630913"/>
                </a:lnTo>
                <a:lnTo>
                  <a:pt x="5820" y="575800"/>
                </a:lnTo>
                <a:lnTo>
                  <a:pt x="12924" y="522119"/>
                </a:lnTo>
                <a:lnTo>
                  <a:pt x="22671" y="470047"/>
                </a:lnTo>
                <a:lnTo>
                  <a:pt x="34947" y="419760"/>
                </a:lnTo>
                <a:lnTo>
                  <a:pt x="49637" y="371436"/>
                </a:lnTo>
                <a:lnTo>
                  <a:pt x="66628" y="325250"/>
                </a:lnTo>
                <a:lnTo>
                  <a:pt x="85803" y="281382"/>
                </a:lnTo>
                <a:lnTo>
                  <a:pt x="107050" y="240006"/>
                </a:lnTo>
                <a:lnTo>
                  <a:pt x="130253" y="201300"/>
                </a:lnTo>
                <a:lnTo>
                  <a:pt x="155298" y="165440"/>
                </a:lnTo>
                <a:lnTo>
                  <a:pt x="182070" y="132605"/>
                </a:lnTo>
                <a:lnTo>
                  <a:pt x="210456" y="102970"/>
                </a:lnTo>
                <a:lnTo>
                  <a:pt x="240341" y="76713"/>
                </a:lnTo>
                <a:lnTo>
                  <a:pt x="271609" y="54009"/>
                </a:lnTo>
                <a:lnTo>
                  <a:pt x="337842" y="19974"/>
                </a:lnTo>
                <a:lnTo>
                  <a:pt x="408238" y="2278"/>
                </a:lnTo>
                <a:lnTo>
                  <a:pt x="444711" y="0"/>
                </a:lnTo>
                <a:lnTo>
                  <a:pt x="481184" y="2278"/>
                </a:lnTo>
                <a:lnTo>
                  <a:pt x="551580" y="19974"/>
                </a:lnTo>
                <a:lnTo>
                  <a:pt x="617813" y="54009"/>
                </a:lnTo>
                <a:lnTo>
                  <a:pt x="649082" y="76713"/>
                </a:lnTo>
                <a:lnTo>
                  <a:pt x="678966" y="102970"/>
                </a:lnTo>
                <a:lnTo>
                  <a:pt x="707352" y="132605"/>
                </a:lnTo>
                <a:lnTo>
                  <a:pt x="734125" y="165440"/>
                </a:lnTo>
                <a:lnTo>
                  <a:pt x="759170" y="201300"/>
                </a:lnTo>
                <a:lnTo>
                  <a:pt x="782373" y="240006"/>
                </a:lnTo>
                <a:lnTo>
                  <a:pt x="803619" y="281382"/>
                </a:lnTo>
                <a:lnTo>
                  <a:pt x="822795" y="325250"/>
                </a:lnTo>
                <a:lnTo>
                  <a:pt x="839785" y="371436"/>
                </a:lnTo>
                <a:lnTo>
                  <a:pt x="854475" y="419760"/>
                </a:lnTo>
                <a:lnTo>
                  <a:pt x="866751" y="470047"/>
                </a:lnTo>
                <a:lnTo>
                  <a:pt x="876498" y="522119"/>
                </a:lnTo>
                <a:lnTo>
                  <a:pt x="883602" y="575800"/>
                </a:lnTo>
                <a:lnTo>
                  <a:pt x="887949" y="630913"/>
                </a:lnTo>
                <a:lnTo>
                  <a:pt x="889423" y="687281"/>
                </a:lnTo>
                <a:lnTo>
                  <a:pt x="887949" y="743649"/>
                </a:lnTo>
                <a:lnTo>
                  <a:pt x="883602" y="798762"/>
                </a:lnTo>
                <a:lnTo>
                  <a:pt x="876498" y="852443"/>
                </a:lnTo>
                <a:lnTo>
                  <a:pt x="866751" y="904515"/>
                </a:lnTo>
                <a:lnTo>
                  <a:pt x="854475" y="954802"/>
                </a:lnTo>
                <a:lnTo>
                  <a:pt x="839785" y="1003127"/>
                </a:lnTo>
                <a:lnTo>
                  <a:pt x="822795" y="1049312"/>
                </a:lnTo>
                <a:lnTo>
                  <a:pt x="803619" y="1093181"/>
                </a:lnTo>
                <a:lnTo>
                  <a:pt x="782373" y="1134557"/>
                </a:lnTo>
                <a:lnTo>
                  <a:pt x="759170" y="1173263"/>
                </a:lnTo>
                <a:lnTo>
                  <a:pt x="734125" y="1209122"/>
                </a:lnTo>
                <a:lnTo>
                  <a:pt x="707352" y="1241957"/>
                </a:lnTo>
                <a:lnTo>
                  <a:pt x="678966" y="1271592"/>
                </a:lnTo>
                <a:lnTo>
                  <a:pt x="649082" y="1297850"/>
                </a:lnTo>
                <a:lnTo>
                  <a:pt x="617813" y="1320553"/>
                </a:lnTo>
                <a:lnTo>
                  <a:pt x="551580" y="1354588"/>
                </a:lnTo>
                <a:lnTo>
                  <a:pt x="481184" y="1372284"/>
                </a:lnTo>
                <a:lnTo>
                  <a:pt x="444711" y="1374563"/>
                </a:lnTo>
                <a:lnTo>
                  <a:pt x="408238" y="1372284"/>
                </a:lnTo>
                <a:lnTo>
                  <a:pt x="337842" y="1354588"/>
                </a:lnTo>
                <a:lnTo>
                  <a:pt x="271609" y="1320553"/>
                </a:lnTo>
                <a:lnTo>
                  <a:pt x="240341" y="1297850"/>
                </a:lnTo>
                <a:lnTo>
                  <a:pt x="210456" y="1271592"/>
                </a:lnTo>
                <a:lnTo>
                  <a:pt x="182070" y="1241957"/>
                </a:lnTo>
                <a:lnTo>
                  <a:pt x="155298" y="1209122"/>
                </a:lnTo>
                <a:lnTo>
                  <a:pt x="130253" y="1173263"/>
                </a:lnTo>
                <a:lnTo>
                  <a:pt x="107050" y="1134557"/>
                </a:lnTo>
                <a:lnTo>
                  <a:pt x="85803" y="1093181"/>
                </a:lnTo>
                <a:lnTo>
                  <a:pt x="66628" y="1049312"/>
                </a:lnTo>
                <a:lnTo>
                  <a:pt x="49637" y="1003127"/>
                </a:lnTo>
                <a:lnTo>
                  <a:pt x="34947" y="954802"/>
                </a:lnTo>
                <a:lnTo>
                  <a:pt x="22671" y="904515"/>
                </a:lnTo>
                <a:lnTo>
                  <a:pt x="12924" y="852443"/>
                </a:lnTo>
                <a:lnTo>
                  <a:pt x="5820" y="798762"/>
                </a:lnTo>
                <a:lnTo>
                  <a:pt x="1474" y="743649"/>
                </a:lnTo>
                <a:lnTo>
                  <a:pt x="0" y="687281"/>
                </a:lnTo>
                <a:close/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4701099" y="2250759"/>
            <a:ext cx="1470148" cy="599931"/>
          </a:xfrm>
          <a:custGeom>
            <a:avLst/>
            <a:gdLst/>
            <a:ahLst/>
            <a:cxnLst/>
            <a:rect l="l" t="t" r="r" b="b"/>
            <a:pathLst>
              <a:path w="1619885" h="661035">
                <a:moveTo>
                  <a:pt x="60059" y="585543"/>
                </a:moveTo>
                <a:lnTo>
                  <a:pt x="0" y="653110"/>
                </a:lnTo>
                <a:lnTo>
                  <a:pt x="90088" y="660617"/>
                </a:lnTo>
                <a:lnTo>
                  <a:pt x="77576" y="629337"/>
                </a:lnTo>
                <a:lnTo>
                  <a:pt x="108856" y="616825"/>
                </a:lnTo>
                <a:lnTo>
                  <a:pt x="72571" y="616825"/>
                </a:lnTo>
                <a:lnTo>
                  <a:pt x="60059" y="585543"/>
                </a:lnTo>
                <a:close/>
              </a:path>
              <a:path w="1619885" h="661035">
                <a:moveTo>
                  <a:pt x="1614631" y="0"/>
                </a:moveTo>
                <a:lnTo>
                  <a:pt x="72571" y="616825"/>
                </a:lnTo>
                <a:lnTo>
                  <a:pt x="108856" y="616825"/>
                </a:lnTo>
                <a:lnTo>
                  <a:pt x="1619636" y="12513"/>
                </a:lnTo>
                <a:lnTo>
                  <a:pt x="1614631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6602929" y="1883409"/>
            <a:ext cx="85612" cy="158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6749693" y="2030174"/>
            <a:ext cx="85612" cy="158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6315513" y="2109670"/>
            <a:ext cx="220148" cy="220148"/>
          </a:xfrm>
          <a:custGeom>
            <a:avLst/>
            <a:gdLst/>
            <a:ahLst/>
            <a:cxnLst/>
            <a:rect l="l" t="t" r="r" b="b"/>
            <a:pathLst>
              <a:path w="242570" h="242569">
                <a:moveTo>
                  <a:pt x="242569" y="0"/>
                </a:moveTo>
                <a:lnTo>
                  <a:pt x="0" y="242569"/>
                </a:lnTo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/>
          <p:nvPr/>
        </p:nvSpPr>
        <p:spPr>
          <a:xfrm>
            <a:off x="6315513" y="2329818"/>
            <a:ext cx="220148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569" y="1"/>
                </a:lnTo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29"/>
          <p:cNvSpPr/>
          <p:nvPr/>
        </p:nvSpPr>
        <p:spPr>
          <a:xfrm>
            <a:off x="6902573" y="1595995"/>
            <a:ext cx="220148" cy="146957"/>
          </a:xfrm>
          <a:custGeom>
            <a:avLst/>
            <a:gdLst/>
            <a:ahLst/>
            <a:cxnLst/>
            <a:rect l="l" t="t" r="r" b="b"/>
            <a:pathLst>
              <a:path w="242570" h="161925">
                <a:moveTo>
                  <a:pt x="0" y="161713"/>
                </a:moveTo>
                <a:lnTo>
                  <a:pt x="242570" y="161713"/>
                </a:lnTo>
                <a:lnTo>
                  <a:pt x="242570" y="0"/>
                </a:lnTo>
                <a:lnTo>
                  <a:pt x="0" y="0"/>
                </a:lnTo>
                <a:lnTo>
                  <a:pt x="0" y="16171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0" name="object 30"/>
          <p:cNvSpPr/>
          <p:nvPr/>
        </p:nvSpPr>
        <p:spPr>
          <a:xfrm>
            <a:off x="6902573" y="1595994"/>
            <a:ext cx="220148" cy="146957"/>
          </a:xfrm>
          <a:custGeom>
            <a:avLst/>
            <a:gdLst/>
            <a:ahLst/>
            <a:cxnLst/>
            <a:rect l="l" t="t" r="r" b="b"/>
            <a:pathLst>
              <a:path w="242570" h="161925">
                <a:moveTo>
                  <a:pt x="0" y="0"/>
                </a:moveTo>
                <a:lnTo>
                  <a:pt x="242569" y="0"/>
                </a:lnTo>
                <a:lnTo>
                  <a:pt x="242569" y="161713"/>
                </a:lnTo>
                <a:lnTo>
                  <a:pt x="0" y="161713"/>
                </a:lnTo>
                <a:lnTo>
                  <a:pt x="0" y="0"/>
                </a:lnTo>
                <a:close/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1" name="object 31"/>
          <p:cNvSpPr txBox="1"/>
          <p:nvPr/>
        </p:nvSpPr>
        <p:spPr>
          <a:xfrm>
            <a:off x="2352858" y="1865404"/>
            <a:ext cx="7558783" cy="2312042"/>
          </a:xfrm>
          <a:prstGeom prst="rect">
            <a:avLst/>
          </a:prstGeom>
        </p:spPr>
        <p:txBody>
          <a:bodyPr vert="horz" wrap="square" lIns="0" tIns="7492" rIns="0" bIns="0" rtlCol="0">
            <a:spAutoFit/>
          </a:bodyPr>
          <a:lstStyle/>
          <a:p>
            <a:pPr marL="5120657" marR="410344" algn="ctr">
              <a:lnSpc>
                <a:spcPct val="102200"/>
              </a:lnSpc>
              <a:spcBef>
                <a:spcPts val="59"/>
              </a:spcBef>
            </a:pPr>
            <a:r>
              <a:rPr sz="2269" b="1" spc="23" dirty="0">
                <a:solidFill>
                  <a:srgbClr val="292934"/>
                </a:solidFill>
                <a:latin typeface="Arial"/>
                <a:cs typeface="Arial"/>
              </a:rPr>
              <a:t>User</a:t>
            </a:r>
            <a:r>
              <a:rPr sz="2269" b="1" spc="-5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(possibly</a:t>
            </a:r>
            <a:r>
              <a:rPr lang="en-US" sz="2269" b="1" spc="1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69" b="1" spc="14" dirty="0">
                <a:solidFill>
                  <a:srgbClr val="292934"/>
                </a:solidFill>
                <a:latin typeface="Arial"/>
                <a:cs typeface="Arial"/>
              </a:rPr>
              <a:t>head-tracked)</a:t>
            </a:r>
            <a:endParaRPr sz="2269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4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41" dirty="0">
              <a:latin typeface="Times New Roman"/>
              <a:cs typeface="Times New Roman"/>
            </a:endParaRPr>
          </a:p>
          <a:p>
            <a:pPr>
              <a:spcBef>
                <a:spcPts val="36"/>
              </a:spcBef>
            </a:pPr>
            <a:endParaRPr sz="2995" dirty="0">
              <a:latin typeface="Times New Roman"/>
              <a:cs typeface="Times New Roman"/>
            </a:endParaRPr>
          </a:p>
          <a:p>
            <a:pPr marR="746342" algn="r"/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Pro</a:t>
            </a:r>
            <a:r>
              <a:rPr sz="2269" b="1" dirty="0">
                <a:solidFill>
                  <a:srgbClr val="292934"/>
                </a:solidFill>
                <a:latin typeface="Arial"/>
                <a:cs typeface="Arial"/>
              </a:rPr>
              <a:t>j</a:t>
            </a:r>
            <a:r>
              <a:rPr sz="2269" b="1" spc="18" dirty="0">
                <a:solidFill>
                  <a:srgbClr val="292934"/>
                </a:solidFill>
                <a:latin typeface="Arial"/>
                <a:cs typeface="Arial"/>
              </a:rPr>
              <a:t>ec</a:t>
            </a:r>
            <a:r>
              <a:rPr sz="2269" b="1" spc="9" dirty="0">
                <a:solidFill>
                  <a:srgbClr val="292934"/>
                </a:solidFill>
                <a:latin typeface="Arial"/>
                <a:cs typeface="Arial"/>
              </a:rPr>
              <a:t>tor</a:t>
            </a:r>
            <a:endParaRPr sz="2269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15514" y="3577320"/>
            <a:ext cx="954357" cy="220148"/>
          </a:xfrm>
          <a:custGeom>
            <a:avLst/>
            <a:gdLst/>
            <a:ahLst/>
            <a:cxnLst/>
            <a:rect l="l" t="t" r="r" b="b"/>
            <a:pathLst>
              <a:path w="1051559" h="242570">
                <a:moveTo>
                  <a:pt x="1051136" y="0"/>
                </a:moveTo>
                <a:lnTo>
                  <a:pt x="0" y="242569"/>
                </a:lnTo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3" name="object 33"/>
          <p:cNvSpPr/>
          <p:nvPr/>
        </p:nvSpPr>
        <p:spPr>
          <a:xfrm>
            <a:off x="6315514" y="2990260"/>
            <a:ext cx="954357" cy="220148"/>
          </a:xfrm>
          <a:custGeom>
            <a:avLst/>
            <a:gdLst/>
            <a:ahLst/>
            <a:cxnLst/>
            <a:rect l="l" t="t" r="r" b="b"/>
            <a:pathLst>
              <a:path w="1051559" h="242570">
                <a:moveTo>
                  <a:pt x="1051136" y="242569"/>
                </a:moveTo>
                <a:lnTo>
                  <a:pt x="0" y="0"/>
                </a:lnTo>
              </a:path>
            </a:pathLst>
          </a:custGeom>
          <a:ln w="13476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872609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81689" y="3410365"/>
            <a:ext cx="1027547" cy="220148"/>
          </a:xfrm>
          <a:custGeom>
            <a:avLst/>
            <a:gdLst/>
            <a:ahLst/>
            <a:cxnLst/>
            <a:rect l="l" t="t" r="r" b="b"/>
            <a:pathLst>
              <a:path w="1132204" h="242570">
                <a:moveTo>
                  <a:pt x="889424" y="0"/>
                </a:moveTo>
                <a:lnTo>
                  <a:pt x="889424" y="80855"/>
                </a:lnTo>
                <a:lnTo>
                  <a:pt x="0" y="80855"/>
                </a:lnTo>
                <a:lnTo>
                  <a:pt x="0" y="161711"/>
                </a:lnTo>
                <a:lnTo>
                  <a:pt x="889424" y="161712"/>
                </a:lnTo>
                <a:lnTo>
                  <a:pt x="889424" y="242569"/>
                </a:lnTo>
                <a:lnTo>
                  <a:pt x="1131994" y="121285"/>
                </a:lnTo>
                <a:lnTo>
                  <a:pt x="889424" y="0"/>
                </a:lnTo>
                <a:close/>
              </a:path>
            </a:pathLst>
          </a:custGeom>
          <a:solidFill>
            <a:srgbClr val="292934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52400" y="1783079"/>
            <a:ext cx="5212080" cy="3474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826445" y="1802824"/>
            <a:ext cx="5212080" cy="3435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1B49C9-B490-DB4D-86CD-90A4C65816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 of Projector-Based 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3306EC-FE07-6E4A-A6E1-DF8E1CA4BE5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Ramesh </a:t>
            </a:r>
            <a:r>
              <a:rPr lang="en-US" dirty="0" err="1"/>
              <a:t>Raskar</a:t>
            </a:r>
            <a:r>
              <a:rPr lang="en-US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3104678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EB278D-8128-2B41-9158-0A41CEDFE4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 of Projector-Based 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F7490B-8BF3-7449-904B-9E4C6596FA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Ramesh </a:t>
            </a:r>
            <a:r>
              <a:rPr lang="en-US" dirty="0" err="1"/>
              <a:t>Raskar</a:t>
            </a:r>
            <a:r>
              <a:rPr lang="en-US" dirty="0"/>
              <a:t>, MIT</a:t>
            </a:r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52398" y="1711830"/>
            <a:ext cx="5244834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6769370" y="1711830"/>
            <a:ext cx="5241876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5670927" y="3517056"/>
            <a:ext cx="824747" cy="321468"/>
          </a:xfrm>
          <a:custGeom>
            <a:avLst/>
            <a:gdLst/>
            <a:ahLst/>
            <a:cxnLst/>
            <a:rect l="l" t="t" r="r" b="b"/>
            <a:pathLst>
              <a:path w="566420" h="242570">
                <a:moveTo>
                  <a:pt x="323427" y="0"/>
                </a:moveTo>
                <a:lnTo>
                  <a:pt x="323425" y="80855"/>
                </a:lnTo>
                <a:lnTo>
                  <a:pt x="0" y="80855"/>
                </a:lnTo>
                <a:lnTo>
                  <a:pt x="0" y="161711"/>
                </a:lnTo>
                <a:lnTo>
                  <a:pt x="323425" y="161712"/>
                </a:lnTo>
                <a:lnTo>
                  <a:pt x="323425" y="242569"/>
                </a:lnTo>
                <a:lnTo>
                  <a:pt x="565995" y="121285"/>
                </a:lnTo>
                <a:lnTo>
                  <a:pt x="32342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329733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544DB5-757B-3D47-8918-2857F1B59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Augmented Paleontology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596A2-7426-9E42-AB76-9AD8971ADD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Bimber</a:t>
            </a:r>
            <a:r>
              <a:rPr lang="en-US" dirty="0"/>
              <a:t> et. al. IEEE Computer Sept. 2002</a:t>
            </a:r>
          </a:p>
        </p:txBody>
      </p:sp>
      <p:sp>
        <p:nvSpPr>
          <p:cNvPr id="4" name="object 4"/>
          <p:cNvSpPr/>
          <p:nvPr/>
        </p:nvSpPr>
        <p:spPr>
          <a:xfrm>
            <a:off x="3306831" y="1972655"/>
            <a:ext cx="2467487" cy="1793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242132" y="1972772"/>
            <a:ext cx="2495006" cy="1775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3306831" y="4017617"/>
            <a:ext cx="2441498" cy="1843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242132" y="4044260"/>
            <a:ext cx="2495006" cy="1798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68726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AAF15-C16B-CE43-9544-C684CD786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2207" y="827733"/>
            <a:ext cx="7705165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CastAR</a:t>
            </a:r>
            <a:r>
              <a:rPr lang="en-US" dirty="0"/>
              <a:t> (now defunct)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Stereo head worn projectors</a:t>
            </a:r>
          </a:p>
          <a:p>
            <a:pPr lvl="1"/>
            <a:r>
              <a:rPr lang="en-US" dirty="0"/>
              <a:t>Interactive wand</a:t>
            </a:r>
          </a:p>
          <a:p>
            <a:pPr lvl="1"/>
            <a:r>
              <a:rPr lang="en-US" dirty="0" err="1"/>
              <a:t>Rollable</a:t>
            </a:r>
            <a:r>
              <a:rPr lang="en-US" dirty="0"/>
              <a:t> retro-reflective sheet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58BD8F-839E-F14F-9AF8-FE8D1A3A1C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212207" y="1628098"/>
            <a:ext cx="7705165" cy="2629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45184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D44A3-2D2F-1E4D-8FC2-76852150F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Immersive Experience</a:t>
            </a:r>
          </a:p>
          <a:p>
            <a:pPr lvl="1"/>
            <a:r>
              <a:rPr lang="en-US" dirty="0"/>
              <a:t>Head Mounted Display (HMD)</a:t>
            </a:r>
          </a:p>
          <a:p>
            <a:pPr lvl="2"/>
            <a:r>
              <a:rPr lang="en-US" dirty="0"/>
              <a:t>Immerse the eyes</a:t>
            </a:r>
          </a:p>
          <a:p>
            <a:pPr lvl="1"/>
            <a:r>
              <a:rPr lang="en-US" dirty="0"/>
              <a:t>Handheld</a:t>
            </a:r>
          </a:p>
          <a:p>
            <a:pPr lvl="2"/>
            <a:r>
              <a:rPr lang="en-US" dirty="0"/>
              <a:t>Lightweight, dynamic, and interactive</a:t>
            </a:r>
          </a:p>
          <a:p>
            <a:pPr lvl="1"/>
            <a:r>
              <a:rPr lang="en-US" dirty="0"/>
              <a:t>Projection/Large Screen</a:t>
            </a:r>
          </a:p>
          <a:p>
            <a:pPr lvl="2"/>
            <a:r>
              <a:rPr lang="en-US" dirty="0"/>
              <a:t>Immerse the body</a:t>
            </a:r>
          </a:p>
          <a:p>
            <a:pPr lvl="2"/>
            <a:r>
              <a:rPr lang="en-US" dirty="0"/>
              <a:t>Modify the 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BE4314-B7E9-7247-8BD4-681F161A0A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B0D7E0-2EA1-DC41-8479-C4269912BDBD}"/>
              </a:ext>
            </a:extLst>
          </p:cNvPr>
          <p:cNvSpPr/>
          <p:nvPr/>
        </p:nvSpPr>
        <p:spPr>
          <a:xfrm>
            <a:off x="7452942" y="4898206"/>
            <a:ext cx="2426210" cy="1834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7EDE226-7991-904A-8D4A-E6647F715DDB}"/>
              </a:ext>
            </a:extLst>
          </p:cNvPr>
          <p:cNvSpPr/>
          <p:nvPr/>
        </p:nvSpPr>
        <p:spPr>
          <a:xfrm>
            <a:off x="7985555" y="1997735"/>
            <a:ext cx="1644991" cy="1687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0BF8E78-DD69-6742-A4AB-9FD847CFD4FB}"/>
              </a:ext>
            </a:extLst>
          </p:cNvPr>
          <p:cNvSpPr/>
          <p:nvPr/>
        </p:nvSpPr>
        <p:spPr>
          <a:xfrm>
            <a:off x="9677400" y="1582311"/>
            <a:ext cx="2210647" cy="172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899F5F8-1C6A-9141-A14E-3500127DB614}"/>
              </a:ext>
            </a:extLst>
          </p:cNvPr>
          <p:cNvSpPr/>
          <p:nvPr/>
        </p:nvSpPr>
        <p:spPr>
          <a:xfrm>
            <a:off x="9570467" y="3430708"/>
            <a:ext cx="1660279" cy="2074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145334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5E66B8-2CA0-3944-996F-D31D7EC1B8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CastAR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165EC-D8F3-964E-9D1F-CB66A7ABDF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https://youtu.be/AOI5UW9khoQ?t=47</a:t>
            </a:r>
            <a:r>
              <a:rPr lang="en-US" dirty="0"/>
              <a:t> </a:t>
            </a:r>
          </a:p>
        </p:txBody>
      </p:sp>
      <p:pic>
        <p:nvPicPr>
          <p:cNvPr id="7" name="Online Media 6" descr="CastAR Kickstarter">
            <a:hlinkClick r:id="" action="ppaction://media"/>
            <a:extLst>
              <a:ext uri="{FF2B5EF4-FFF2-40B4-BE49-F238E27FC236}">
                <a16:creationId xmlns:a16="http://schemas.microsoft.com/office/drawing/2014/main" id="{AE288CD9-1CD8-1E48-A341-72734C46D4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18588" y="1034804"/>
            <a:ext cx="9554823" cy="53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D4EE1-F973-E34C-8B00-8F5A599E9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Workbench / MR Tabletops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A17A-8A26-0747-A642-C24263A780E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4628" name="Picture 4">
            <a:extLst>
              <a:ext uri="{FF2B5EF4-FFF2-40B4-BE49-F238E27FC236}">
                <a16:creationId xmlns:a16="http://schemas.microsoft.com/office/drawing/2014/main" id="{308D318A-0F2B-5743-B6AC-0568118F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060204"/>
            <a:ext cx="6629400" cy="523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339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>
            <a:extLst>
              <a:ext uri="{FF2B5EF4-FFF2-40B4-BE49-F238E27FC236}">
                <a16:creationId xmlns:a16="http://schemas.microsoft.com/office/drawing/2014/main" id="{7438B85D-7D0B-A94B-802C-4FE41C91D4C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33400" y="457200"/>
            <a:ext cx="7086600" cy="6079331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Pain points with projection VR</a:t>
            </a:r>
          </a:p>
          <a:p>
            <a:pPr lvl="1"/>
            <a:r>
              <a:rPr lang="en-US" altLang="en-US" dirty="0"/>
              <a:t>Alignment matters</a:t>
            </a:r>
          </a:p>
          <a:p>
            <a:pPr lvl="2"/>
            <a:r>
              <a:rPr lang="en-US" altLang="en-US" dirty="0"/>
              <a:t>for stereo setups, especially passive stereo, alignment is crucial</a:t>
            </a:r>
          </a:p>
          <a:p>
            <a:pPr lvl="2"/>
            <a:r>
              <a:rPr lang="en-US" altLang="en-US" dirty="0"/>
              <a:t>for tile-able displays with high resolution</a:t>
            </a:r>
          </a:p>
          <a:p>
            <a:pPr lvl="3"/>
            <a:r>
              <a:rPr lang="en-US" altLang="en-US" dirty="0"/>
              <a:t>images must overlap and blend</a:t>
            </a:r>
          </a:p>
          <a:p>
            <a:pPr lvl="1"/>
            <a:r>
              <a:rPr lang="en-US" altLang="en-US" dirty="0"/>
              <a:t>Actually, should be able to project on any surface</a:t>
            </a:r>
          </a:p>
          <a:p>
            <a:pPr lvl="2"/>
            <a:r>
              <a:rPr lang="en-US" altLang="en-US" dirty="0"/>
              <a:t>large set of research devoted to</a:t>
            </a:r>
          </a:p>
          <a:p>
            <a:pPr lvl="3"/>
            <a:r>
              <a:rPr lang="en-US" altLang="en-US" dirty="0"/>
              <a:t>automatic alignment</a:t>
            </a:r>
          </a:p>
          <a:p>
            <a:pPr lvl="3"/>
            <a:r>
              <a:rPr lang="en-US" altLang="en-US" dirty="0"/>
              <a:t>image blending, color matching</a:t>
            </a:r>
          </a:p>
          <a:p>
            <a:pPr lvl="3"/>
            <a:r>
              <a:rPr lang="en-US" altLang="en-US" dirty="0"/>
              <a:t>projection onto arbitrary surfaces (not just flat walls)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CA91-63B1-BC4D-8E15-0056D57CBE1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29E0CEC-BCE7-3C4B-ADFB-97770528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57200"/>
            <a:ext cx="3749040" cy="28048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352B8DE-B42B-DF48-9BE4-11F5067A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384044"/>
            <a:ext cx="3749040" cy="26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6972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3E04A-859D-2F4E-8EA1-C9E2E7695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Autostereoscopic displays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B2E08-89F1-5449-941F-5C5436770D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A7663B3-7426-564C-847E-3E95FE2F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19" y="1047504"/>
            <a:ext cx="6273362" cy="57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31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3">
            <a:extLst>
              <a:ext uri="{FF2B5EF4-FFF2-40B4-BE49-F238E27FC236}">
                <a16:creationId xmlns:a16="http://schemas.microsoft.com/office/drawing/2014/main" id="{9CFA4CCC-5A1C-2C41-8155-A6729F9764C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506413"/>
            <a:ext cx="10363200" cy="5523856"/>
          </a:xfrm>
        </p:spPr>
        <p:txBody>
          <a:bodyPr/>
          <a:lstStyle/>
          <a:p>
            <a:r>
              <a:rPr lang="en-US" altLang="en-US" dirty="0"/>
              <a:t>Volumetric displays</a:t>
            </a:r>
          </a:p>
          <a:p>
            <a:pPr lvl="1"/>
            <a:r>
              <a:rPr lang="en-US" altLang="en-US" dirty="0" err="1"/>
              <a:t>Perspecta</a:t>
            </a:r>
            <a:r>
              <a:rPr lang="en-US" altLang="en-US" dirty="0"/>
              <a:t> by Actuality Systems</a:t>
            </a:r>
          </a:p>
          <a:p>
            <a:pPr lvl="1"/>
            <a:r>
              <a:rPr lang="en-US" altLang="en-US" dirty="0"/>
              <a:t>Used rotating screen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2A5FB-BB1E-6841-AC12-41717A1575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9748" name="Picture 4">
            <a:extLst>
              <a:ext uri="{FF2B5EF4-FFF2-40B4-BE49-F238E27FC236}">
                <a16:creationId xmlns:a16="http://schemas.microsoft.com/office/drawing/2014/main" id="{9A60D0BA-0A22-D046-AE57-3FF6837D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03600"/>
            <a:ext cx="2947988" cy="29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749" name="Picture 5">
            <a:extLst>
              <a:ext uri="{FF2B5EF4-FFF2-40B4-BE49-F238E27FC236}">
                <a16:creationId xmlns:a16="http://schemas.microsoft.com/office/drawing/2014/main" id="{67847905-EF77-5142-9B3D-1BAF2958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3416300"/>
            <a:ext cx="29241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267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CAF95A-BB1F-C947-B142-461DE7343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“Handheld” Displays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93733B-164B-A34C-9474-308EF5B69A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783166" y="1978496"/>
            <a:ext cx="2182826" cy="2977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2491980" y="1962906"/>
            <a:ext cx="1980398" cy="3008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4863539" y="1978576"/>
            <a:ext cx="2570672" cy="2961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/>
          <p:nvPr/>
        </p:nvSpPr>
        <p:spPr>
          <a:xfrm>
            <a:off x="2738208" y="5069775"/>
            <a:ext cx="1444214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 algn="ctr">
              <a:spcBef>
                <a:spcPts val="118"/>
              </a:spcBef>
            </a:pPr>
            <a:r>
              <a:rPr lang="en-US" sz="2269" spc="23" dirty="0">
                <a:solidFill>
                  <a:srgbClr val="292934"/>
                </a:solidFill>
                <a:latin typeface="Arial"/>
                <a:cs typeface="Arial"/>
              </a:rPr>
              <a:t>Tablet</a:t>
            </a:r>
            <a:endParaRPr sz="2269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6065" y="5069775"/>
            <a:ext cx="921508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2269" spc="18" dirty="0">
                <a:solidFill>
                  <a:srgbClr val="292934"/>
                </a:solidFill>
                <a:latin typeface="Arial"/>
                <a:cs typeface="Arial"/>
              </a:rPr>
              <a:t>Lap</a:t>
            </a:r>
            <a:r>
              <a:rPr sz="2269" dirty="0">
                <a:solidFill>
                  <a:srgbClr val="292934"/>
                </a:solidFill>
                <a:latin typeface="Arial"/>
                <a:cs typeface="Arial"/>
              </a:rPr>
              <a:t>t</a:t>
            </a:r>
            <a:r>
              <a:rPr sz="2269" spc="18" dirty="0">
                <a:solidFill>
                  <a:srgbClr val="292934"/>
                </a:solidFill>
                <a:latin typeface="Arial"/>
                <a:cs typeface="Arial"/>
              </a:rPr>
              <a:t>op</a:t>
            </a:r>
            <a:endParaRPr sz="226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7462" y="5069775"/>
            <a:ext cx="1894234" cy="3643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 algn="ctr">
              <a:spcBef>
                <a:spcPts val="118"/>
              </a:spcBef>
            </a:pPr>
            <a:r>
              <a:rPr lang="en-US" sz="2269" spc="23" dirty="0">
                <a:solidFill>
                  <a:srgbClr val="292934"/>
                </a:solidFill>
                <a:latin typeface="Arial"/>
                <a:cs typeface="Arial"/>
              </a:rPr>
              <a:t>Mobile Phone</a:t>
            </a:r>
            <a:endParaRPr sz="226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241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CEBBF-5602-8945-B222-9624292DF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867400" cy="5202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Phones and Tablets</a:t>
            </a:r>
          </a:p>
          <a:p>
            <a:pPr lvl="1"/>
            <a:r>
              <a:rPr lang="en-US" dirty="0"/>
              <a:t>Largest segment of the available devices</a:t>
            </a:r>
          </a:p>
          <a:p>
            <a:pPr lvl="1"/>
            <a:r>
              <a:rPr lang="en-US" dirty="0"/>
              <a:t>Contain “everything” you need—display, camera, microphone, speaker, tracking</a:t>
            </a:r>
          </a:p>
          <a:p>
            <a:pPr lvl="1"/>
            <a:r>
              <a:rPr lang="en-US" dirty="0"/>
              <a:t>Device variation makes product consistency difficult (requires calibration and special accommodations)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544CCC-5327-5843-B4CA-96A370EBB2A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7162910" y="3478047"/>
            <a:ext cx="3744037" cy="2805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968236" y="304800"/>
            <a:ext cx="3071364" cy="3675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448558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5991EC-EBA5-AE46-A3E9-5C57A395E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Which visual display to use?</a:t>
            </a:r>
          </a:p>
          <a:p>
            <a:pPr lvl="1"/>
            <a:r>
              <a:rPr lang="en-US" dirty="0"/>
              <a:t>Consider lists of pros and cons</a:t>
            </a:r>
          </a:p>
          <a:p>
            <a:pPr lvl="1"/>
            <a:r>
              <a:rPr lang="en-US" dirty="0"/>
              <a:t>Consider depth cues supported</a:t>
            </a:r>
          </a:p>
          <a:p>
            <a:pPr lvl="1"/>
            <a:r>
              <a:rPr lang="en-US" dirty="0"/>
              <a:t>Consider level of visual immersion</a:t>
            </a:r>
          </a:p>
          <a:p>
            <a:pPr lvl="1"/>
            <a:r>
              <a:rPr lang="en-US" dirty="0"/>
              <a:t>But this is a very hard question to answer empirically</a:t>
            </a:r>
          </a:p>
          <a:p>
            <a:pPr lvl="1"/>
            <a:r>
              <a:rPr lang="en-US" dirty="0"/>
              <a:t>Instead of comparing actual displays, compare levels of immersion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B1E214-AF83-0246-B780-F3F36B3B76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00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94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5089" y="1213930"/>
            <a:ext cx="7069182" cy="4714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D3E72A-D523-7D41-BB39-5B309D6D4A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Taxonomy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0777C-1284-7F42-9B60-157AA8A036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962400" y="6536531"/>
            <a:ext cx="7223367" cy="32146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Bimber</a:t>
            </a:r>
            <a:r>
              <a:rPr lang="en-US" dirty="0"/>
              <a:t>, O., &amp; </a:t>
            </a:r>
            <a:r>
              <a:rPr lang="en-US" dirty="0" err="1"/>
              <a:t>Raskar</a:t>
            </a:r>
            <a:r>
              <a:rPr lang="en-US" dirty="0"/>
              <a:t>, R. (2005). Spatial augmented reality: merging real and virtual worlds. CRC press.</a:t>
            </a:r>
          </a:p>
        </p:txBody>
      </p:sp>
    </p:spTree>
    <p:extLst>
      <p:ext uri="{BB962C8B-B14F-4D97-AF65-F5344CB8AC3E}">
        <p14:creationId xmlns:p14="http://schemas.microsoft.com/office/powerpoint/2010/main" val="315971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172C98-6588-AA49-8DBB-A3239E52A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33400"/>
            <a:ext cx="10363200" cy="5791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Properties of HMDs</a:t>
            </a:r>
          </a:p>
          <a:p>
            <a:pPr lvl="1"/>
            <a:r>
              <a:rPr lang="en-US" dirty="0"/>
              <a:t>Lens</a:t>
            </a:r>
          </a:p>
          <a:p>
            <a:pPr lvl="2"/>
            <a:r>
              <a:rPr lang="en-US" dirty="0"/>
              <a:t>Focal length, Field of View</a:t>
            </a:r>
          </a:p>
          <a:p>
            <a:pPr lvl="2"/>
            <a:r>
              <a:rPr lang="en-US" dirty="0" err="1"/>
              <a:t>Occularity</a:t>
            </a:r>
            <a:r>
              <a:rPr lang="en-US" dirty="0"/>
              <a:t>, Interpupillary distance</a:t>
            </a:r>
          </a:p>
          <a:p>
            <a:pPr lvl="2"/>
            <a:r>
              <a:rPr lang="en-US" dirty="0"/>
              <a:t>Eye relief, Eye box</a:t>
            </a:r>
          </a:p>
          <a:p>
            <a:pPr lvl="1"/>
            <a:r>
              <a:rPr lang="en-US" dirty="0"/>
              <a:t>Display</a:t>
            </a:r>
          </a:p>
          <a:p>
            <a:pPr lvl="2"/>
            <a:r>
              <a:rPr lang="en-US" dirty="0"/>
              <a:t>Resolution, contrast</a:t>
            </a:r>
          </a:p>
          <a:p>
            <a:pPr lvl="2"/>
            <a:r>
              <a:rPr lang="en-US" dirty="0"/>
              <a:t>Power, brightness</a:t>
            </a:r>
          </a:p>
          <a:p>
            <a:pPr lvl="2"/>
            <a:r>
              <a:rPr lang="en-US" dirty="0"/>
              <a:t>Refresh rate</a:t>
            </a:r>
          </a:p>
          <a:p>
            <a:pPr lvl="1"/>
            <a:r>
              <a:rPr lang="en-US" dirty="0"/>
              <a:t>Ergonomics</a:t>
            </a:r>
          </a:p>
          <a:p>
            <a:pPr lvl="2"/>
            <a:r>
              <a:rPr lang="en-US" dirty="0"/>
              <a:t>Size, weight, </a:t>
            </a:r>
            <a:r>
              <a:rPr lang="en-US" dirty="0" err="1"/>
              <a:t>wearability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16D2EF-E6D9-F446-8D6A-E9B43418EE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718883" y="3929614"/>
            <a:ext cx="2482515" cy="1944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8849987" y="1752600"/>
            <a:ext cx="2351413" cy="1907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5859949" y="3942361"/>
            <a:ext cx="2638526" cy="1650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6556776" y="2721887"/>
            <a:ext cx="1941701" cy="93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978198025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2457</TotalTime>
  <Words>2009</Words>
  <Application>Microsoft Macintosh PowerPoint</Application>
  <PresentationFormat>Widescreen</PresentationFormat>
  <Paragraphs>456</Paragraphs>
  <Slides>78</Slides>
  <Notes>6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Arial Black</vt:lpstr>
      <vt:lpstr>Calibri</vt:lpstr>
      <vt:lpstr>Gill Sans</vt:lpstr>
      <vt:lpstr>Gill Sans MT</vt:lpstr>
      <vt:lpstr>Helvetica Neue</vt:lpstr>
      <vt:lpstr>Times New Roman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147</cp:revision>
  <dcterms:created xsi:type="dcterms:W3CDTF">2013-08-12T17:41:37Z</dcterms:created>
  <dcterms:modified xsi:type="dcterms:W3CDTF">2019-10-07T01:51:42Z</dcterms:modified>
</cp:coreProperties>
</file>